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9"/>
  </p:notesMasterIdLst>
  <p:sldIdLst>
    <p:sldId id="307" r:id="rId2"/>
    <p:sldId id="266" r:id="rId3"/>
    <p:sldId id="308" r:id="rId4"/>
    <p:sldId id="323" r:id="rId5"/>
    <p:sldId id="262" r:id="rId6"/>
    <p:sldId id="310" r:id="rId7"/>
    <p:sldId id="311" r:id="rId8"/>
    <p:sldId id="319" r:id="rId9"/>
    <p:sldId id="313" r:id="rId10"/>
    <p:sldId id="320" r:id="rId11"/>
    <p:sldId id="321" r:id="rId12"/>
    <p:sldId id="322" r:id="rId13"/>
    <p:sldId id="324" r:id="rId14"/>
    <p:sldId id="326" r:id="rId15"/>
    <p:sldId id="327" r:id="rId16"/>
    <p:sldId id="328" r:id="rId17"/>
    <p:sldId id="325" r:id="rId18"/>
    <p:sldId id="314" r:id="rId19"/>
    <p:sldId id="330" r:id="rId20"/>
    <p:sldId id="331" r:id="rId21"/>
    <p:sldId id="329" r:id="rId22"/>
    <p:sldId id="334" r:id="rId23"/>
    <p:sldId id="315" r:id="rId24"/>
    <p:sldId id="332" r:id="rId25"/>
    <p:sldId id="333" r:id="rId26"/>
    <p:sldId id="312" r:id="rId27"/>
    <p:sldId id="286" r:id="rId28"/>
  </p:sldIdLst>
  <p:sldSz cx="9144000" cy="5143500" type="screen16x9"/>
  <p:notesSz cx="6858000" cy="9144000"/>
  <p:embeddedFontLst>
    <p:embeddedFont>
      <p:font typeface="Calisto MT" panose="02040603050505030304" pitchFamily="18" charset="77"/>
      <p:regular r:id="rId30"/>
      <p:bold r:id="rId31"/>
      <p:italic r:id="rId32"/>
      <p:boldItalic r:id="rId33"/>
    </p:embeddedFont>
    <p:embeddedFont>
      <p:font typeface="Inconsolata" pitchFamily="49" charset="77"/>
      <p:regular r:id="rId34"/>
      <p:bold r:id="rId35"/>
    </p:embeddedFont>
    <p:embeddedFont>
      <p:font typeface="Lato" panose="020F0502020204030203" pitchFamily="34" charset="0"/>
      <p:regular r:id="rId36"/>
      <p:bold r:id="rId37"/>
      <p:italic r:id="rId38"/>
      <p:boldItalic r:id="rId39"/>
    </p:embeddedFont>
    <p:embeddedFont>
      <p:font typeface="Oswald" pitchFamily="2" charset="77"/>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4BF36-AEFE-46BF-918D-2B0FF43961D7}">
  <a:tblStyle styleId="{B764BF36-AEFE-46BF-918D-2B0FF43961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650"/>
  </p:normalViewPr>
  <p:slideViewPr>
    <p:cSldViewPr snapToGrid="0">
      <p:cViewPr>
        <p:scale>
          <a:sx n="158" d="100"/>
          <a:sy n="158" d="100"/>
        </p:scale>
        <p:origin x="-160"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9145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22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6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599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13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39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001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916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22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353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61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e1c2f16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3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88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151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89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513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423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86c7a36120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86c7a36120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7479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006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a430a4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a430a4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a430a4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a430a4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753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a430a4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a430a4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58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89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53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5082300" y="2571750"/>
            <a:ext cx="3337800" cy="12972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title"/>
          </p:nvPr>
        </p:nvSpPr>
        <p:spPr>
          <a:xfrm>
            <a:off x="710475" y="540000"/>
            <a:ext cx="3997500" cy="694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p:nvPr/>
        </p:nvSpPr>
        <p:spPr>
          <a:xfrm flipH="1">
            <a:off x="4572000" y="540000"/>
            <a:ext cx="4032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flipH="1">
            <a:off x="860430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03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
  <p:cSld name="CUSTOM_3">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720375" y="3026459"/>
            <a:ext cx="2318100" cy="4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000" b="1">
                <a:latin typeface="Oswald"/>
                <a:ea typeface="Oswald"/>
                <a:cs typeface="Oswald"/>
                <a:sym typeface="Oswald"/>
              </a:defRPr>
            </a:lvl1pPr>
            <a:lvl2pPr lvl="1" algn="ctr">
              <a:lnSpc>
                <a:spcPct val="100000"/>
              </a:lnSpc>
              <a:spcBef>
                <a:spcPts val="1600"/>
              </a:spcBef>
              <a:spcAft>
                <a:spcPts val="0"/>
              </a:spcAft>
              <a:buSzPts val="2000"/>
              <a:buFont typeface="Oswald"/>
              <a:buNone/>
              <a:defRPr sz="2000" b="1">
                <a:latin typeface="Oswald"/>
                <a:ea typeface="Oswald"/>
                <a:cs typeface="Oswald"/>
                <a:sym typeface="Oswald"/>
              </a:defRPr>
            </a:lvl2pPr>
            <a:lvl3pPr lvl="2" algn="ctr">
              <a:lnSpc>
                <a:spcPct val="100000"/>
              </a:lnSpc>
              <a:spcBef>
                <a:spcPts val="1600"/>
              </a:spcBef>
              <a:spcAft>
                <a:spcPts val="0"/>
              </a:spcAft>
              <a:buSzPts val="2000"/>
              <a:buFont typeface="Oswald"/>
              <a:buNone/>
              <a:defRPr sz="2000" b="1">
                <a:latin typeface="Oswald"/>
                <a:ea typeface="Oswald"/>
                <a:cs typeface="Oswald"/>
                <a:sym typeface="Oswald"/>
              </a:defRPr>
            </a:lvl3pPr>
            <a:lvl4pPr lvl="3" algn="ctr">
              <a:lnSpc>
                <a:spcPct val="100000"/>
              </a:lnSpc>
              <a:spcBef>
                <a:spcPts val="1600"/>
              </a:spcBef>
              <a:spcAft>
                <a:spcPts val="0"/>
              </a:spcAft>
              <a:buSzPts val="2000"/>
              <a:buFont typeface="Oswald"/>
              <a:buNone/>
              <a:defRPr sz="2000" b="1">
                <a:latin typeface="Oswald"/>
                <a:ea typeface="Oswald"/>
                <a:cs typeface="Oswald"/>
                <a:sym typeface="Oswald"/>
              </a:defRPr>
            </a:lvl4pPr>
            <a:lvl5pPr lvl="4" algn="ctr">
              <a:lnSpc>
                <a:spcPct val="100000"/>
              </a:lnSpc>
              <a:spcBef>
                <a:spcPts val="1600"/>
              </a:spcBef>
              <a:spcAft>
                <a:spcPts val="0"/>
              </a:spcAft>
              <a:buSzPts val="2000"/>
              <a:buFont typeface="Oswald"/>
              <a:buNone/>
              <a:defRPr sz="2000" b="1">
                <a:latin typeface="Oswald"/>
                <a:ea typeface="Oswald"/>
                <a:cs typeface="Oswald"/>
                <a:sym typeface="Oswald"/>
              </a:defRPr>
            </a:lvl5pPr>
            <a:lvl6pPr lvl="5" algn="ctr">
              <a:lnSpc>
                <a:spcPct val="100000"/>
              </a:lnSpc>
              <a:spcBef>
                <a:spcPts val="1600"/>
              </a:spcBef>
              <a:spcAft>
                <a:spcPts val="0"/>
              </a:spcAft>
              <a:buSzPts val="2000"/>
              <a:buFont typeface="Oswald"/>
              <a:buNone/>
              <a:defRPr sz="2000" b="1">
                <a:latin typeface="Oswald"/>
                <a:ea typeface="Oswald"/>
                <a:cs typeface="Oswald"/>
                <a:sym typeface="Oswald"/>
              </a:defRPr>
            </a:lvl6pPr>
            <a:lvl7pPr lvl="6" algn="ctr">
              <a:lnSpc>
                <a:spcPct val="100000"/>
              </a:lnSpc>
              <a:spcBef>
                <a:spcPts val="1600"/>
              </a:spcBef>
              <a:spcAft>
                <a:spcPts val="0"/>
              </a:spcAft>
              <a:buSzPts val="2000"/>
              <a:buFont typeface="Oswald"/>
              <a:buNone/>
              <a:defRPr sz="2000" b="1">
                <a:latin typeface="Oswald"/>
                <a:ea typeface="Oswald"/>
                <a:cs typeface="Oswald"/>
                <a:sym typeface="Oswald"/>
              </a:defRPr>
            </a:lvl7pPr>
            <a:lvl8pPr lvl="7" algn="ctr">
              <a:lnSpc>
                <a:spcPct val="100000"/>
              </a:lnSpc>
              <a:spcBef>
                <a:spcPts val="1600"/>
              </a:spcBef>
              <a:spcAft>
                <a:spcPts val="0"/>
              </a:spcAft>
              <a:buSzPts val="2000"/>
              <a:buFont typeface="Oswald"/>
              <a:buNone/>
              <a:defRPr sz="2000" b="1">
                <a:latin typeface="Oswald"/>
                <a:ea typeface="Oswald"/>
                <a:cs typeface="Oswald"/>
                <a:sym typeface="Oswald"/>
              </a:defRPr>
            </a:lvl8pPr>
            <a:lvl9pPr lvl="8" algn="ctr">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3419625" y="302645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6120950" y="3026450"/>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6"/>
          <p:cNvSpPr txBox="1">
            <a:spLocks noGrp="1"/>
          </p:cNvSpPr>
          <p:nvPr>
            <p:ph type="subTitle" idx="4"/>
          </p:nvPr>
        </p:nvSpPr>
        <p:spPr>
          <a:xfrm>
            <a:off x="879525" y="3361134"/>
            <a:ext cx="1999800" cy="79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5" name="Google Shape;95;p16"/>
          <p:cNvSpPr txBox="1">
            <a:spLocks noGrp="1"/>
          </p:cNvSpPr>
          <p:nvPr>
            <p:ph type="subTitle" idx="5"/>
          </p:nvPr>
        </p:nvSpPr>
        <p:spPr>
          <a:xfrm>
            <a:off x="3530163"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subTitle" idx="6"/>
          </p:nvPr>
        </p:nvSpPr>
        <p:spPr>
          <a:xfrm>
            <a:off x="6228500"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t text 2">
  <p:cSld name="CUSTOM_4_1">
    <p:spTree>
      <p:nvGrpSpPr>
        <p:cNvPr id="1" name="Shape 111"/>
        <p:cNvGrpSpPr/>
        <p:nvPr/>
      </p:nvGrpSpPr>
      <p:grpSpPr>
        <a:xfrm>
          <a:off x="0" y="0"/>
          <a:ext cx="0" cy="0"/>
          <a:chOff x="0" y="0"/>
          <a:chExt cx="0" cy="0"/>
        </a:xfrm>
      </p:grpSpPr>
      <p:sp>
        <p:nvSpPr>
          <p:cNvPr id="112" name="Google Shape;112;p19"/>
          <p:cNvSpPr/>
          <p:nvPr/>
        </p:nvSpPr>
        <p:spPr>
          <a:xfrm>
            <a:off x="540000" y="540000"/>
            <a:ext cx="80655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720000" y="540000"/>
            <a:ext cx="71478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9"/>
          <p:cNvSpPr txBox="1">
            <a:spLocks noGrp="1"/>
          </p:cNvSpPr>
          <p:nvPr>
            <p:ph type="subTitle" idx="1"/>
          </p:nvPr>
        </p:nvSpPr>
        <p:spPr>
          <a:xfrm>
            <a:off x="720000" y="1490700"/>
            <a:ext cx="7766700" cy="3112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1600"/>
              </a:spcBef>
              <a:spcAft>
                <a:spcPts val="0"/>
              </a:spcAft>
              <a:buSzPts val="1300"/>
              <a:buNone/>
              <a:defRPr sz="1300"/>
            </a:lvl2pPr>
            <a:lvl3pPr lvl="2">
              <a:spcBef>
                <a:spcPts val="1600"/>
              </a:spcBef>
              <a:spcAft>
                <a:spcPts val="0"/>
              </a:spcAft>
              <a:buSzPts val="1300"/>
              <a:buNone/>
              <a:defRPr sz="1300"/>
            </a:lvl3pPr>
            <a:lvl4pPr lvl="3">
              <a:spcBef>
                <a:spcPts val="1600"/>
              </a:spcBef>
              <a:spcAft>
                <a:spcPts val="0"/>
              </a:spcAft>
              <a:buSzPts val="1300"/>
              <a:buNone/>
              <a:defRPr sz="1300"/>
            </a:lvl4pPr>
            <a:lvl5pPr lvl="4">
              <a:spcBef>
                <a:spcPts val="1600"/>
              </a:spcBef>
              <a:spcAft>
                <a:spcPts val="0"/>
              </a:spcAft>
              <a:buSzPts val="1300"/>
              <a:buNone/>
              <a:defRPr sz="1300"/>
            </a:lvl5pPr>
            <a:lvl6pPr lvl="5">
              <a:spcBef>
                <a:spcPts val="1600"/>
              </a:spcBef>
              <a:spcAft>
                <a:spcPts val="0"/>
              </a:spcAft>
              <a:buSzPts val="1300"/>
              <a:buNone/>
              <a:defRPr sz="1300"/>
            </a:lvl6pPr>
            <a:lvl7pPr lvl="6">
              <a:spcBef>
                <a:spcPts val="1600"/>
              </a:spcBef>
              <a:spcAft>
                <a:spcPts val="0"/>
              </a:spcAft>
              <a:buSzPts val="1300"/>
              <a:buNone/>
              <a:defRPr sz="1300"/>
            </a:lvl7pPr>
            <a:lvl8pPr lvl="7">
              <a:spcBef>
                <a:spcPts val="1600"/>
              </a:spcBef>
              <a:spcAft>
                <a:spcPts val="0"/>
              </a:spcAft>
              <a:buSzPts val="1300"/>
              <a:buNone/>
              <a:defRPr sz="1300"/>
            </a:lvl8pPr>
            <a:lvl9pPr lvl="8">
              <a:spcBef>
                <a:spcPts val="1600"/>
              </a:spcBef>
              <a:spcAft>
                <a:spcPts val="1600"/>
              </a:spcAft>
              <a:buSzPts val="1300"/>
              <a:buNone/>
              <a:defRPr sz="13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15">
    <p:spTree>
      <p:nvGrpSpPr>
        <p:cNvPr id="1" name="Shape 200"/>
        <p:cNvGrpSpPr/>
        <p:nvPr/>
      </p:nvGrpSpPr>
      <p:grpSpPr>
        <a:xfrm>
          <a:off x="0" y="0"/>
          <a:ext cx="0" cy="0"/>
          <a:chOff x="0" y="0"/>
          <a:chExt cx="0" cy="0"/>
        </a:xfrm>
      </p:grpSpPr>
      <p:sp>
        <p:nvSpPr>
          <p:cNvPr id="201" name="Google Shape;201;p30"/>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flipH="1">
            <a:off x="860400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720000" y="540000"/>
            <a:ext cx="61572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204"/>
        <p:cNvGrpSpPr/>
        <p:nvPr/>
      </p:nvGrpSpPr>
      <p:grpSpPr>
        <a:xfrm>
          <a:off x="0" y="0"/>
          <a:ext cx="0" cy="0"/>
          <a:chOff x="0" y="0"/>
          <a:chExt cx="0" cy="0"/>
        </a:xfrm>
      </p:grpSpPr>
      <p:sp>
        <p:nvSpPr>
          <p:cNvPr id="205" name="Google Shape;205;p31"/>
          <p:cNvSpPr txBox="1">
            <a:spLocks noGrp="1"/>
          </p:cNvSpPr>
          <p:nvPr>
            <p:ph type="ctrTitle"/>
          </p:nvPr>
        </p:nvSpPr>
        <p:spPr>
          <a:xfrm>
            <a:off x="5295225" y="905050"/>
            <a:ext cx="2913300" cy="731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200"/>
              <a:buNone/>
              <a:defRPr sz="4500">
                <a:solidFill>
                  <a:schemeClr val="dk2"/>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6" name="Google Shape;206;p31"/>
          <p:cNvSpPr txBox="1">
            <a:spLocks noGrp="1"/>
          </p:cNvSpPr>
          <p:nvPr>
            <p:ph type="subTitle" idx="1"/>
          </p:nvPr>
        </p:nvSpPr>
        <p:spPr>
          <a:xfrm>
            <a:off x="3895725" y="1636150"/>
            <a:ext cx="4312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atin typeface="Inconsolata"/>
                <a:ea typeface="Inconsolata"/>
                <a:cs typeface="Inconsolata"/>
                <a:sym typeface="Inconsolat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31"/>
          <p:cNvSpPr txBox="1"/>
          <p:nvPr/>
        </p:nvSpPr>
        <p:spPr>
          <a:xfrm>
            <a:off x="3415725" y="3383025"/>
            <a:ext cx="4792800" cy="60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300"/>
              </a:spcBef>
              <a:spcAft>
                <a:spcPts val="0"/>
              </a:spcAft>
              <a:buNone/>
            </a:pPr>
            <a:r>
              <a:rPr lang="en" sz="1100" b="1">
                <a:solidFill>
                  <a:schemeClr val="dk2"/>
                </a:solidFill>
                <a:latin typeface="Inconsolata"/>
                <a:ea typeface="Inconsolata"/>
                <a:cs typeface="Inconsolata"/>
                <a:sym typeface="Inconsolata"/>
              </a:rPr>
              <a:t>CREDITS:</a:t>
            </a:r>
            <a:r>
              <a:rPr lang="en" sz="1100">
                <a:solidFill>
                  <a:schemeClr val="dk2"/>
                </a:solidFill>
                <a:latin typeface="Inconsolata"/>
                <a:ea typeface="Inconsolata"/>
                <a:cs typeface="Inconsolata"/>
                <a:sym typeface="Inconsolata"/>
              </a:rPr>
              <a:t> This presentation template was created by </a:t>
            </a:r>
            <a:r>
              <a:rPr lang="en" sz="1100" b="1">
                <a:solidFill>
                  <a:schemeClr val="dk2"/>
                </a:solidFill>
                <a:uFill>
                  <a:noFill/>
                </a:uFill>
                <a:latin typeface="Inconsolata"/>
                <a:ea typeface="Inconsolata"/>
                <a:cs typeface="Inconsolata"/>
                <a:sym typeface="Inconsolata"/>
                <a:hlinkClick r:id="rId2">
                  <a:extLst>
                    <a:ext uri="{A12FA001-AC4F-418D-AE19-62706E023703}">
                      <ahyp:hlinkClr xmlns:ahyp="http://schemas.microsoft.com/office/drawing/2018/hyperlinkcolor" val="tx"/>
                    </a:ext>
                  </a:extLst>
                </a:hlinkClick>
              </a:rPr>
              <a:t>Slidesgo</a:t>
            </a:r>
            <a:r>
              <a:rPr lang="en" sz="1100">
                <a:solidFill>
                  <a:schemeClr val="dk2"/>
                </a:solidFill>
                <a:latin typeface="Inconsolata"/>
                <a:ea typeface="Inconsolata"/>
                <a:cs typeface="Inconsolata"/>
                <a:sym typeface="Inconsolata"/>
              </a:rPr>
              <a:t>, including icons by </a:t>
            </a:r>
            <a:r>
              <a:rPr lang="en" sz="1100" b="1">
                <a:solidFill>
                  <a:schemeClr val="dk2"/>
                </a:solidFill>
                <a:uFill>
                  <a:noFill/>
                </a:uFill>
                <a:latin typeface="Inconsolata"/>
                <a:ea typeface="Inconsolata"/>
                <a:cs typeface="Inconsolata"/>
                <a:sym typeface="Inconsolata"/>
                <a:hlinkClick r:id="rId3">
                  <a:extLst>
                    <a:ext uri="{A12FA001-AC4F-418D-AE19-62706E023703}">
                      <ahyp:hlinkClr xmlns:ahyp="http://schemas.microsoft.com/office/drawing/2018/hyperlinkcolor" val="tx"/>
                    </a:ext>
                  </a:extLst>
                </a:hlinkClick>
              </a:rPr>
              <a:t>Flaticon</a:t>
            </a:r>
            <a:r>
              <a:rPr lang="en" sz="1100">
                <a:solidFill>
                  <a:schemeClr val="dk2"/>
                </a:solidFill>
                <a:latin typeface="Inconsolata"/>
                <a:ea typeface="Inconsolata"/>
                <a:cs typeface="Inconsolata"/>
                <a:sym typeface="Inconsolata"/>
              </a:rPr>
              <a:t>, and infographics &amp; images by</a:t>
            </a:r>
            <a:r>
              <a:rPr lang="en" sz="1100" b="1">
                <a:solidFill>
                  <a:schemeClr val="dk2"/>
                </a:solidFill>
                <a:latin typeface="Inconsolata"/>
                <a:ea typeface="Inconsolata"/>
                <a:cs typeface="Inconsolata"/>
                <a:sym typeface="Inconsolata"/>
              </a:rPr>
              <a:t> </a:t>
            </a:r>
            <a:r>
              <a:rPr lang="en" sz="1100" b="1">
                <a:solidFill>
                  <a:schemeClr val="dk2"/>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Freepik</a:t>
            </a:r>
            <a:endParaRPr sz="1100">
              <a:solidFill>
                <a:schemeClr val="dk2"/>
              </a:solidFill>
              <a:latin typeface="Inconsolata"/>
              <a:ea typeface="Inconsolata"/>
              <a:cs typeface="Inconsolata"/>
              <a:sym typeface="Inconsolata"/>
            </a:endParaRPr>
          </a:p>
          <a:p>
            <a:pPr marL="0" lvl="0" indent="0" algn="r" rtl="0">
              <a:lnSpc>
                <a:spcPct val="100000"/>
              </a:lnSpc>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08"/>
        <p:cNvGrpSpPr/>
        <p:nvPr/>
      </p:nvGrpSpPr>
      <p:grpSpPr>
        <a:xfrm>
          <a:off x="0" y="0"/>
          <a:ext cx="0" cy="0"/>
          <a:chOff x="0" y="0"/>
          <a:chExt cx="0" cy="0"/>
        </a:xfrm>
      </p:grpSpPr>
      <p:sp>
        <p:nvSpPr>
          <p:cNvPr id="209" name="Google Shape;209;p32"/>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flipH="1">
            <a:off x="8604000" y="7554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12"/>
        <p:cNvGrpSpPr/>
        <p:nvPr/>
      </p:nvGrpSpPr>
      <p:grpSpPr>
        <a:xfrm>
          <a:off x="0" y="0"/>
          <a:ext cx="0" cy="0"/>
          <a:chOff x="0" y="0"/>
          <a:chExt cx="0" cy="0"/>
        </a:xfrm>
      </p:grpSpPr>
      <p:sp>
        <p:nvSpPr>
          <p:cNvPr id="213" name="Google Shape;213;p33"/>
          <p:cNvSpPr/>
          <p:nvPr/>
        </p:nvSpPr>
        <p:spPr>
          <a:xfrm>
            <a:off x="540000" y="540000"/>
            <a:ext cx="806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666750" y="673050"/>
            <a:ext cx="7810500" cy="379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Inconsolata"/>
              <a:buChar char="●"/>
              <a:defRPr sz="1800">
                <a:solidFill>
                  <a:schemeClr val="dk2"/>
                </a:solidFill>
                <a:latin typeface="Inconsolata"/>
                <a:ea typeface="Inconsolata"/>
                <a:cs typeface="Inconsolata"/>
                <a:sym typeface="Inconsolata"/>
              </a:defRPr>
            </a:lvl1pPr>
            <a:lvl2pPr marL="914400" lvl="1"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2pPr>
            <a:lvl3pPr marL="1371600" lvl="2"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3pPr>
            <a:lvl4pPr marL="1828800" lvl="3"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4pPr>
            <a:lvl5pPr marL="2286000" lvl="4"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5pPr>
            <a:lvl6pPr marL="2743200" lvl="5"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6pPr>
            <a:lvl7pPr marL="3200400" lvl="6"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62" r:id="rId4"/>
    <p:sldLayoutId id="2147483665" r:id="rId5"/>
    <p:sldLayoutId id="2147483676" r:id="rId6"/>
    <p:sldLayoutId id="2147483677" r:id="rId7"/>
    <p:sldLayoutId id="2147483678" r:id="rId8"/>
    <p:sldLayoutId id="2147483679" r:id="rId9"/>
    <p:sldLayoutId id="214748368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30.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38.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1.png"/><Relationship Id="rId12" Type="http://schemas.openxmlformats.org/officeDocument/2006/relationships/image" Target="../media/image87.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6.png"/><Relationship Id="rId5" Type="http://schemas.openxmlformats.org/officeDocument/2006/relationships/image" Target="../media/image69.png"/><Relationship Id="rId10" Type="http://schemas.openxmlformats.org/officeDocument/2006/relationships/image" Target="../media/image85.png"/><Relationship Id="rId4" Type="http://schemas.openxmlformats.org/officeDocument/2006/relationships/image" Target="../media/image68.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91.jpeg"/><Relationship Id="rId5" Type="http://schemas.openxmlformats.org/officeDocument/2006/relationships/image" Target="../media/image69.png"/><Relationship Id="rId10" Type="http://schemas.openxmlformats.org/officeDocument/2006/relationships/image" Target="../media/image86.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www.tableau.com/" TargetMode="External"/><Relationship Id="rId5" Type="http://schemas.openxmlformats.org/officeDocument/2006/relationships/hyperlink" Target="https://www.databricks.com/" TargetMode="External"/><Relationship Id="rId4" Type="http://schemas.openxmlformats.org/officeDocument/2006/relationships/hyperlink" Target="https://aws.amazon.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12.png"/><Relationship Id="rId4" Type="http://schemas.openxmlformats.org/officeDocument/2006/relationships/image" Target="../media/image21.jpe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28.png"/><Relationship Id="rId4" Type="http://schemas.openxmlformats.org/officeDocument/2006/relationships/hyperlink" Target="https://www.google.com/url?sa=i&amp;url=https%3A%2F%2Fpngtree.com%2Fso%2Fdata-engineering&amp;psig=AOvVaw026SsXOqKWp8uknD_8FKHG&amp;ust=1713476662784000&amp;source=images&amp;cd=vfe&amp;opi=89978449&amp;ved=0CBIQjRxqFwoTCOCO1aGcyoUDFQAAAAAdAAAAABA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ariety of vegetables on white background">
            <a:extLst>
              <a:ext uri="{FF2B5EF4-FFF2-40B4-BE49-F238E27FC236}">
                <a16:creationId xmlns:a16="http://schemas.microsoft.com/office/drawing/2014/main" id="{E031A065-1BA4-4998-A951-D896E1DDCB09}"/>
              </a:ext>
            </a:extLst>
          </p:cNvPr>
          <p:cNvPicPr>
            <a:picLocks noChangeAspect="1"/>
          </p:cNvPicPr>
          <p:nvPr/>
        </p:nvPicPr>
        <p:blipFill rotWithShape="1">
          <a:blip r:embed="rId3"/>
          <a:srcRect l="2619" r="19072" b="1"/>
          <a:stretch/>
        </p:blipFill>
        <p:spPr>
          <a:xfrm>
            <a:off x="652568" y="-2"/>
            <a:ext cx="3429000" cy="2900934"/>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5" name="Picture 4" descr="Businessperson on a computer">
            <a:extLst>
              <a:ext uri="{FF2B5EF4-FFF2-40B4-BE49-F238E27FC236}">
                <a16:creationId xmlns:a16="http://schemas.microsoft.com/office/drawing/2014/main" id="{33B91279-03E7-5508-C895-65F905D89A97}"/>
              </a:ext>
            </a:extLst>
          </p:cNvPr>
          <p:cNvPicPr>
            <a:picLocks noChangeAspect="1"/>
          </p:cNvPicPr>
          <p:nvPr/>
        </p:nvPicPr>
        <p:blipFill rotWithShape="1">
          <a:blip r:embed="rId4"/>
          <a:srcRect t="4650"/>
          <a:stretch/>
        </p:blipFill>
        <p:spPr>
          <a:xfrm>
            <a:off x="652568" y="3304382"/>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pic>
        <p:nvPicPr>
          <p:cNvPr id="12" name="Picture 11" descr="A black and white square&#10;&#10;Description automatically generated">
            <a:extLst>
              <a:ext uri="{FF2B5EF4-FFF2-40B4-BE49-F238E27FC236}">
                <a16:creationId xmlns:a16="http://schemas.microsoft.com/office/drawing/2014/main" id="{A5D13C88-7D96-9A0C-B80F-B4BEF81C533E}"/>
              </a:ext>
            </a:extLst>
          </p:cNvPr>
          <p:cNvPicPr>
            <a:picLocks noChangeAspect="1"/>
          </p:cNvPicPr>
          <p:nvPr/>
        </p:nvPicPr>
        <p:blipFill>
          <a:blip r:embed="rId5"/>
          <a:stretch>
            <a:fillRect/>
          </a:stretch>
        </p:blipFill>
        <p:spPr>
          <a:xfrm>
            <a:off x="4572000" y="252776"/>
            <a:ext cx="4334828" cy="4763453"/>
          </a:xfrm>
          <a:prstGeom prst="rect">
            <a:avLst/>
          </a:prstGeom>
        </p:spPr>
      </p:pic>
      <p:sp>
        <p:nvSpPr>
          <p:cNvPr id="15" name="TextBox 14">
            <a:extLst>
              <a:ext uri="{FF2B5EF4-FFF2-40B4-BE49-F238E27FC236}">
                <a16:creationId xmlns:a16="http://schemas.microsoft.com/office/drawing/2014/main" id="{0159B399-43A6-6496-143B-8F37ADA4D8CD}"/>
              </a:ext>
            </a:extLst>
          </p:cNvPr>
          <p:cNvSpPr txBox="1"/>
          <p:nvPr/>
        </p:nvSpPr>
        <p:spPr>
          <a:xfrm>
            <a:off x="4914228" y="731520"/>
            <a:ext cx="3763607"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800" b="1" dirty="0">
                <a:solidFill>
                  <a:schemeClr val="bg2"/>
                </a:solidFill>
                <a:latin typeface="Oswald" pitchFamily="2" charset="77"/>
              </a:rPr>
              <a:t> AGRO DATA ANALYTICS​</a:t>
            </a:r>
          </a:p>
        </p:txBody>
      </p:sp>
      <p:sp>
        <p:nvSpPr>
          <p:cNvPr id="20" name="TextBox 19">
            <a:extLst>
              <a:ext uri="{FF2B5EF4-FFF2-40B4-BE49-F238E27FC236}">
                <a16:creationId xmlns:a16="http://schemas.microsoft.com/office/drawing/2014/main" id="{D048039E-F1F8-6AEB-385E-1C0735623D03}"/>
              </a:ext>
            </a:extLst>
          </p:cNvPr>
          <p:cNvSpPr txBox="1"/>
          <p:nvPr/>
        </p:nvSpPr>
        <p:spPr>
          <a:xfrm>
            <a:off x="5540412" y="1330698"/>
            <a:ext cx="2743200"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100" b="1" dirty="0">
                <a:solidFill>
                  <a:schemeClr val="bg2"/>
                </a:solidFill>
                <a:latin typeface="Oswald" pitchFamily="2" charset="77"/>
              </a:rPr>
              <a:t>Vegetables &amp; Beans</a:t>
            </a:r>
            <a:endParaRPr lang="en-US" sz="1050" dirty="0">
              <a:solidFill>
                <a:schemeClr val="bg2"/>
              </a:solidFill>
              <a:latin typeface="Oswald" pitchFamily="2" charset="77"/>
            </a:endParaRPr>
          </a:p>
        </p:txBody>
      </p:sp>
      <p:sp>
        <p:nvSpPr>
          <p:cNvPr id="24" name="TextBox 23">
            <a:extLst>
              <a:ext uri="{FF2B5EF4-FFF2-40B4-BE49-F238E27FC236}">
                <a16:creationId xmlns:a16="http://schemas.microsoft.com/office/drawing/2014/main" id="{B6244A0D-1EBA-375A-9FB8-7BEEC22C9857}"/>
              </a:ext>
            </a:extLst>
          </p:cNvPr>
          <p:cNvSpPr txBox="1"/>
          <p:nvPr/>
        </p:nvSpPr>
        <p:spPr>
          <a:xfrm>
            <a:off x="5382472" y="2320790"/>
            <a:ext cx="3162972" cy="256993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b="1" dirty="0">
                <a:solidFill>
                  <a:schemeClr val="bg2"/>
                </a:solidFill>
              </a:rPr>
              <a:t>                        </a:t>
            </a:r>
          </a:p>
          <a:p>
            <a:pPr algn="r"/>
            <a:r>
              <a:rPr lang="en-US" sz="1500" b="1" dirty="0">
                <a:solidFill>
                  <a:schemeClr val="bg2"/>
                </a:solidFill>
                <a:latin typeface="Oswald" pitchFamily="2" charset="77"/>
              </a:rPr>
              <a:t>Project Guided By: Prof Eddy Zhang</a:t>
            </a:r>
          </a:p>
          <a:p>
            <a:endParaRPr lang="en-US" sz="1500" b="1" dirty="0">
              <a:solidFill>
                <a:schemeClr val="bg2"/>
              </a:solidFill>
              <a:latin typeface="Oswald" pitchFamily="2" charset="77"/>
            </a:endParaRPr>
          </a:p>
          <a:p>
            <a:endParaRPr lang="en-US" sz="1500" b="1" dirty="0">
              <a:solidFill>
                <a:schemeClr val="bg2"/>
              </a:solidFill>
              <a:latin typeface="Oswald" pitchFamily="2" charset="77"/>
            </a:endParaRPr>
          </a:p>
          <a:p>
            <a:pPr algn="r"/>
            <a:r>
              <a:rPr lang="en-US" sz="1500" b="1" dirty="0">
                <a:solidFill>
                  <a:schemeClr val="bg2"/>
                </a:solidFill>
                <a:latin typeface="Oswald" pitchFamily="2" charset="77"/>
              </a:rPr>
              <a:t>Aravind Panchanathan</a:t>
            </a:r>
            <a:endParaRPr lang="en-US" sz="1500" dirty="0">
              <a:solidFill>
                <a:schemeClr val="bg2"/>
              </a:solidFill>
              <a:latin typeface="Oswald" pitchFamily="2" charset="77"/>
            </a:endParaRPr>
          </a:p>
          <a:p>
            <a:pPr marL="28099" algn="r">
              <a:spcBef>
                <a:spcPct val="20000"/>
              </a:spcBef>
              <a:spcAft>
                <a:spcPts val="450"/>
              </a:spcAft>
            </a:pPr>
            <a:r>
              <a:rPr lang="en-US" sz="1500" b="1" dirty="0">
                <a:solidFill>
                  <a:schemeClr val="bg2"/>
                </a:solidFill>
                <a:latin typeface="Oswald" pitchFamily="2" charset="77"/>
              </a:rPr>
              <a:t>Mayuri Jadhav</a:t>
            </a:r>
            <a:endParaRPr lang="en-US" sz="1500" dirty="0">
              <a:solidFill>
                <a:schemeClr val="bg2"/>
              </a:solidFill>
              <a:latin typeface="Oswald" pitchFamily="2" charset="77"/>
            </a:endParaRPr>
          </a:p>
          <a:p>
            <a:pPr marL="28099" algn="r">
              <a:spcBef>
                <a:spcPct val="20000"/>
              </a:spcBef>
              <a:spcAft>
                <a:spcPts val="450"/>
              </a:spcAft>
            </a:pPr>
            <a:r>
              <a:rPr lang="en-US" sz="1500" b="1" dirty="0">
                <a:solidFill>
                  <a:schemeClr val="bg2"/>
                </a:solidFill>
                <a:latin typeface="Oswald" pitchFamily="2" charset="77"/>
              </a:rPr>
              <a:t>Suparna Mannava</a:t>
            </a:r>
            <a:endParaRPr lang="en-US" sz="1500" dirty="0">
              <a:solidFill>
                <a:schemeClr val="bg2"/>
              </a:solidFill>
              <a:latin typeface="Oswald" pitchFamily="2" charset="77"/>
            </a:endParaRPr>
          </a:p>
          <a:p>
            <a:pPr marL="28099" algn="r">
              <a:spcBef>
                <a:spcPct val="20000"/>
              </a:spcBef>
              <a:spcAft>
                <a:spcPts val="450"/>
              </a:spcAft>
            </a:pPr>
            <a:r>
              <a:rPr lang="en-US" sz="1500" b="1" dirty="0">
                <a:solidFill>
                  <a:schemeClr val="bg2"/>
                </a:solidFill>
                <a:latin typeface="Oswald" pitchFamily="2" charset="77"/>
              </a:rPr>
              <a:t>Sujatha Ganesan</a:t>
            </a:r>
            <a:endParaRPr lang="en-US" sz="1500" dirty="0">
              <a:solidFill>
                <a:schemeClr val="bg2"/>
              </a:solidFill>
              <a:latin typeface="Oswald" pitchFamily="2" charset="77"/>
            </a:endParaRPr>
          </a:p>
          <a:p>
            <a:endParaRPr lang="en-US" sz="2100" b="1" dirty="0">
              <a:solidFill>
                <a:schemeClr val="bg2"/>
              </a:solidFill>
              <a:latin typeface="Calisto MT" panose="02040603050505030304"/>
            </a:endParaRPr>
          </a:p>
        </p:txBody>
      </p:sp>
    </p:spTree>
    <p:extLst>
      <p:ext uri="{BB962C8B-B14F-4D97-AF65-F5344CB8AC3E}">
        <p14:creationId xmlns:p14="http://schemas.microsoft.com/office/powerpoint/2010/main" val="504321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472854F4-6855-0E30-0618-267CF3A41409}"/>
              </a:ext>
            </a:extLst>
          </p:cNvPr>
          <p:cNvPicPr>
            <a:picLocks noChangeAspect="1"/>
          </p:cNvPicPr>
          <p:nvPr/>
        </p:nvPicPr>
        <p:blipFill>
          <a:blip r:embed="rId3"/>
          <a:stretch>
            <a:fillRect/>
          </a:stretch>
        </p:blipFill>
        <p:spPr>
          <a:xfrm>
            <a:off x="-266378" y="-24814"/>
            <a:ext cx="6161906" cy="664142"/>
          </a:xfrm>
          <a:prstGeom prst="rect">
            <a:avLst/>
          </a:prstGeom>
        </p:spPr>
      </p:pic>
      <p:sp>
        <p:nvSpPr>
          <p:cNvPr id="1137" name="Google Shape;1137;p69"/>
          <p:cNvSpPr txBox="1">
            <a:spLocks noGrp="1"/>
          </p:cNvSpPr>
          <p:nvPr>
            <p:ph type="title"/>
          </p:nvPr>
        </p:nvSpPr>
        <p:spPr>
          <a:xfrm>
            <a:off x="232720" y="0"/>
            <a:ext cx="6006715" cy="602100"/>
          </a:xfrm>
          <a:prstGeom prst="rect">
            <a:avLst/>
          </a:prstGeom>
        </p:spPr>
        <p:txBody>
          <a:bodyPr spcFirstLastPara="1" wrap="square" lIns="91425" tIns="91425" rIns="91425" bIns="91425" anchor="t" anchorCtr="0">
            <a:noAutofit/>
          </a:bodyPr>
          <a:lstStyle/>
          <a:p>
            <a:r>
              <a:rPr lang="en-US" sz="2800" b="1" dirty="0">
                <a:solidFill>
                  <a:schemeClr val="bg2"/>
                </a:solidFill>
                <a:latin typeface="Oswald" pitchFamily="2" charset="77"/>
              </a:rPr>
              <a:t>S3 TO DATABRICKS CONNECTION</a:t>
            </a:r>
            <a:br>
              <a:rPr lang="en-US" sz="2800" b="1" dirty="0">
                <a:solidFill>
                  <a:srgbClr val="DC0000"/>
                </a:solidFill>
                <a:latin typeface="Caladea Bold"/>
              </a:rPr>
            </a:br>
            <a:br>
              <a:rPr lang="en-US" sz="2800" dirty="0">
                <a:solidFill>
                  <a:schemeClr val="bg2"/>
                </a:solidFill>
                <a:latin typeface="Oswald" pitchFamily="2" charset="77"/>
              </a:rPr>
            </a:br>
            <a:endParaRPr sz="28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grpSp>
        <p:nvGrpSpPr>
          <p:cNvPr id="7" name="Group 4">
            <a:extLst>
              <a:ext uri="{FF2B5EF4-FFF2-40B4-BE49-F238E27FC236}">
                <a16:creationId xmlns:a16="http://schemas.microsoft.com/office/drawing/2014/main" id="{B40DF608-EE11-E9AA-40C4-018734073FD6}"/>
              </a:ext>
            </a:extLst>
          </p:cNvPr>
          <p:cNvGrpSpPr/>
          <p:nvPr/>
        </p:nvGrpSpPr>
        <p:grpSpPr>
          <a:xfrm>
            <a:off x="3972132" y="712487"/>
            <a:ext cx="992905" cy="521146"/>
            <a:chOff x="0" y="0"/>
            <a:chExt cx="2647747" cy="1389721"/>
          </a:xfrm>
        </p:grpSpPr>
        <p:pic>
          <p:nvPicPr>
            <p:cNvPr id="8" name="Picture 5">
              <a:extLst>
                <a:ext uri="{FF2B5EF4-FFF2-40B4-BE49-F238E27FC236}">
                  <a16:creationId xmlns:a16="http://schemas.microsoft.com/office/drawing/2014/main" id="{295BAFC9-7FA3-A65F-E646-1A19A1CD6186}"/>
                </a:ext>
              </a:extLst>
            </p:cNvPr>
            <p:cNvPicPr>
              <a:picLocks noChangeAspect="1"/>
            </p:cNvPicPr>
            <p:nvPr/>
          </p:nvPicPr>
          <p:blipFill>
            <a:blip r:embed="rId4"/>
            <a:srcRect l="12487" t="3845" r="16065"/>
            <a:stretch>
              <a:fillRect/>
            </a:stretch>
          </p:blipFill>
          <p:spPr>
            <a:xfrm>
              <a:off x="0" y="0"/>
              <a:ext cx="2647747" cy="1389721"/>
            </a:xfrm>
            <a:prstGeom prst="rect">
              <a:avLst/>
            </a:prstGeom>
          </p:spPr>
        </p:pic>
      </p:grpSp>
      <p:sp>
        <p:nvSpPr>
          <p:cNvPr id="9" name="Freeform 6">
            <a:extLst>
              <a:ext uri="{FF2B5EF4-FFF2-40B4-BE49-F238E27FC236}">
                <a16:creationId xmlns:a16="http://schemas.microsoft.com/office/drawing/2014/main" id="{707C74A3-395B-4C3A-6064-1A607A94C5F7}"/>
              </a:ext>
            </a:extLst>
          </p:cNvPr>
          <p:cNvSpPr/>
          <p:nvPr/>
        </p:nvSpPr>
        <p:spPr>
          <a:xfrm>
            <a:off x="4228113" y="1412755"/>
            <a:ext cx="507410" cy="507410"/>
          </a:xfrm>
          <a:custGeom>
            <a:avLst/>
            <a:gdLst/>
            <a:ahLst/>
            <a:cxnLst/>
            <a:rect l="l" t="t" r="r" b="b"/>
            <a:pathLst>
              <a:path w="1014821" h="1014821">
                <a:moveTo>
                  <a:pt x="0" y="0"/>
                </a:moveTo>
                <a:lnTo>
                  <a:pt x="1014821" y="0"/>
                </a:lnTo>
                <a:lnTo>
                  <a:pt x="1014821" y="1014821"/>
                </a:lnTo>
                <a:lnTo>
                  <a:pt x="0" y="1014821"/>
                </a:lnTo>
                <a:lnTo>
                  <a:pt x="0" y="0"/>
                </a:lnTo>
                <a:close/>
              </a:path>
            </a:pathLst>
          </a:custGeom>
          <a:blipFill>
            <a:blip r:embed="rId5"/>
            <a:stretch>
              <a:fillRect/>
            </a:stretch>
          </a:blipFill>
        </p:spPr>
        <p:txBody>
          <a:bodyPr/>
          <a:lstStyle/>
          <a:p>
            <a:endParaRPr lang="en-US" sz="1050"/>
          </a:p>
        </p:txBody>
      </p:sp>
      <p:sp>
        <p:nvSpPr>
          <p:cNvPr id="11" name="Freeform 8">
            <a:extLst>
              <a:ext uri="{FF2B5EF4-FFF2-40B4-BE49-F238E27FC236}">
                <a16:creationId xmlns:a16="http://schemas.microsoft.com/office/drawing/2014/main" id="{19A6E35D-5FF5-B3E9-ACD9-5EA57412BAF2}"/>
              </a:ext>
            </a:extLst>
          </p:cNvPr>
          <p:cNvSpPr/>
          <p:nvPr/>
        </p:nvSpPr>
        <p:spPr>
          <a:xfrm>
            <a:off x="5489270" y="2807919"/>
            <a:ext cx="371707" cy="419225"/>
          </a:xfrm>
          <a:custGeom>
            <a:avLst/>
            <a:gdLst/>
            <a:ahLst/>
            <a:cxnLst/>
            <a:rect l="l" t="t" r="r" b="b"/>
            <a:pathLst>
              <a:path w="743413" h="838449">
                <a:moveTo>
                  <a:pt x="0" y="0"/>
                </a:moveTo>
                <a:lnTo>
                  <a:pt x="743414" y="0"/>
                </a:lnTo>
                <a:lnTo>
                  <a:pt x="743414" y="838449"/>
                </a:lnTo>
                <a:lnTo>
                  <a:pt x="0" y="838449"/>
                </a:lnTo>
                <a:lnTo>
                  <a:pt x="0" y="0"/>
                </a:lnTo>
                <a:close/>
              </a:path>
            </a:pathLst>
          </a:custGeom>
          <a:blipFill>
            <a:blip r:embed="rId6"/>
            <a:stretch>
              <a:fillRect l="-62260" t="-43313" r="-48850" b="-58600"/>
            </a:stretch>
          </a:blipFill>
        </p:spPr>
        <p:txBody>
          <a:bodyPr/>
          <a:lstStyle/>
          <a:p>
            <a:endParaRPr lang="en-US" sz="1050"/>
          </a:p>
        </p:txBody>
      </p:sp>
      <p:sp>
        <p:nvSpPr>
          <p:cNvPr id="12" name="Freeform 9">
            <a:extLst>
              <a:ext uri="{FF2B5EF4-FFF2-40B4-BE49-F238E27FC236}">
                <a16:creationId xmlns:a16="http://schemas.microsoft.com/office/drawing/2014/main" id="{466D3BA8-F4F3-2D60-43F9-880CB00CE025}"/>
              </a:ext>
            </a:extLst>
          </p:cNvPr>
          <p:cNvSpPr/>
          <p:nvPr/>
        </p:nvSpPr>
        <p:spPr>
          <a:xfrm>
            <a:off x="3145333" y="3061443"/>
            <a:ext cx="433951" cy="443683"/>
          </a:xfrm>
          <a:custGeom>
            <a:avLst/>
            <a:gdLst/>
            <a:ahLst/>
            <a:cxnLst/>
            <a:rect l="l" t="t" r="r" b="b"/>
            <a:pathLst>
              <a:path w="867901" h="887365">
                <a:moveTo>
                  <a:pt x="0" y="0"/>
                </a:moveTo>
                <a:lnTo>
                  <a:pt x="867901" y="0"/>
                </a:lnTo>
                <a:lnTo>
                  <a:pt x="867901" y="887365"/>
                </a:lnTo>
                <a:lnTo>
                  <a:pt x="0" y="887365"/>
                </a:lnTo>
                <a:lnTo>
                  <a:pt x="0" y="0"/>
                </a:lnTo>
                <a:close/>
              </a:path>
            </a:pathLst>
          </a:custGeom>
          <a:blipFill>
            <a:blip r:embed="rId7"/>
            <a:stretch>
              <a:fillRect l="-13469" t="-10276" r="-12503" b="-12933"/>
            </a:stretch>
          </a:blipFill>
        </p:spPr>
        <p:txBody>
          <a:bodyPr/>
          <a:lstStyle/>
          <a:p>
            <a:endParaRPr lang="en-US" sz="1050"/>
          </a:p>
        </p:txBody>
      </p:sp>
      <p:sp>
        <p:nvSpPr>
          <p:cNvPr id="13" name="Freeform 10">
            <a:extLst>
              <a:ext uri="{FF2B5EF4-FFF2-40B4-BE49-F238E27FC236}">
                <a16:creationId xmlns:a16="http://schemas.microsoft.com/office/drawing/2014/main" id="{A4FFD253-09A5-8651-30C0-4B3A9EC3F3E8}"/>
              </a:ext>
            </a:extLst>
          </p:cNvPr>
          <p:cNvSpPr/>
          <p:nvPr/>
        </p:nvSpPr>
        <p:spPr>
          <a:xfrm>
            <a:off x="3145333" y="3895279"/>
            <a:ext cx="347023" cy="347023"/>
          </a:xfrm>
          <a:custGeom>
            <a:avLst/>
            <a:gdLst/>
            <a:ahLst/>
            <a:cxnLst/>
            <a:rect l="l" t="t" r="r" b="b"/>
            <a:pathLst>
              <a:path w="694045" h="694045">
                <a:moveTo>
                  <a:pt x="0" y="0"/>
                </a:moveTo>
                <a:lnTo>
                  <a:pt x="694045" y="0"/>
                </a:lnTo>
                <a:lnTo>
                  <a:pt x="694045" y="694045"/>
                </a:lnTo>
                <a:lnTo>
                  <a:pt x="0" y="694045"/>
                </a:lnTo>
                <a:lnTo>
                  <a:pt x="0" y="0"/>
                </a:lnTo>
                <a:close/>
              </a:path>
            </a:pathLst>
          </a:custGeom>
          <a:blipFill>
            <a:blip r:embed="rId8"/>
            <a:stretch>
              <a:fillRect/>
            </a:stretch>
          </a:blipFill>
        </p:spPr>
        <p:txBody>
          <a:bodyPr/>
          <a:lstStyle/>
          <a:p>
            <a:endParaRPr lang="en-US" sz="1050"/>
          </a:p>
        </p:txBody>
      </p:sp>
      <p:sp>
        <p:nvSpPr>
          <p:cNvPr id="14" name="Freeform 11">
            <a:extLst>
              <a:ext uri="{FF2B5EF4-FFF2-40B4-BE49-F238E27FC236}">
                <a16:creationId xmlns:a16="http://schemas.microsoft.com/office/drawing/2014/main" id="{28E8DA40-C4FB-FE7A-2032-325BCEC54B65}"/>
              </a:ext>
            </a:extLst>
          </p:cNvPr>
          <p:cNvSpPr/>
          <p:nvPr/>
        </p:nvSpPr>
        <p:spPr>
          <a:xfrm>
            <a:off x="5502930" y="3576668"/>
            <a:ext cx="318401" cy="343779"/>
          </a:xfrm>
          <a:custGeom>
            <a:avLst/>
            <a:gdLst/>
            <a:ahLst/>
            <a:cxnLst/>
            <a:rect l="l" t="t" r="r" b="b"/>
            <a:pathLst>
              <a:path w="636801" h="687558">
                <a:moveTo>
                  <a:pt x="0" y="0"/>
                </a:moveTo>
                <a:lnTo>
                  <a:pt x="636801" y="0"/>
                </a:lnTo>
                <a:lnTo>
                  <a:pt x="636801" y="687558"/>
                </a:lnTo>
                <a:lnTo>
                  <a:pt x="0" y="687558"/>
                </a:lnTo>
                <a:lnTo>
                  <a:pt x="0" y="0"/>
                </a:lnTo>
                <a:close/>
              </a:path>
            </a:pathLst>
          </a:custGeom>
          <a:blipFill>
            <a:blip r:embed="rId9"/>
            <a:stretch>
              <a:fillRect l="-23995" t="-21275" r="-29246" b="-20654"/>
            </a:stretch>
          </a:blipFill>
        </p:spPr>
        <p:txBody>
          <a:bodyPr/>
          <a:lstStyle/>
          <a:p>
            <a:endParaRPr lang="en-US" sz="1050"/>
          </a:p>
        </p:txBody>
      </p:sp>
      <p:sp>
        <p:nvSpPr>
          <p:cNvPr id="15" name="Freeform 12">
            <a:extLst>
              <a:ext uri="{FF2B5EF4-FFF2-40B4-BE49-F238E27FC236}">
                <a16:creationId xmlns:a16="http://schemas.microsoft.com/office/drawing/2014/main" id="{2260BBAD-A826-B6AA-2BC7-4CB953545E91}"/>
              </a:ext>
            </a:extLst>
          </p:cNvPr>
          <p:cNvSpPr/>
          <p:nvPr/>
        </p:nvSpPr>
        <p:spPr>
          <a:xfrm>
            <a:off x="2326383" y="4473070"/>
            <a:ext cx="136897" cy="121377"/>
          </a:xfrm>
          <a:custGeom>
            <a:avLst/>
            <a:gdLst/>
            <a:ahLst/>
            <a:cxnLst/>
            <a:rect l="l" t="t" r="r" b="b"/>
            <a:pathLst>
              <a:path w="273794" h="242754">
                <a:moveTo>
                  <a:pt x="0" y="0"/>
                </a:moveTo>
                <a:lnTo>
                  <a:pt x="273793" y="0"/>
                </a:lnTo>
                <a:lnTo>
                  <a:pt x="273793" y="242754"/>
                </a:lnTo>
                <a:lnTo>
                  <a:pt x="0" y="242754"/>
                </a:lnTo>
                <a:lnTo>
                  <a:pt x="0" y="0"/>
                </a:lnTo>
                <a:close/>
              </a:path>
            </a:pathLst>
          </a:custGeom>
          <a:blipFill>
            <a:blip r:embed="rId10"/>
            <a:stretch>
              <a:fillRect l="-8021" t="-15406" r="-8132" b="-15599"/>
            </a:stretch>
          </a:blipFill>
        </p:spPr>
        <p:txBody>
          <a:bodyPr/>
          <a:lstStyle/>
          <a:p>
            <a:endParaRPr lang="en-US" sz="1050" dirty="0">
              <a:latin typeface="Oswald" pitchFamily="2" charset="77"/>
            </a:endParaRPr>
          </a:p>
        </p:txBody>
      </p:sp>
      <p:sp>
        <p:nvSpPr>
          <p:cNvPr id="16" name="Freeform 13">
            <a:extLst>
              <a:ext uri="{FF2B5EF4-FFF2-40B4-BE49-F238E27FC236}">
                <a16:creationId xmlns:a16="http://schemas.microsoft.com/office/drawing/2014/main" id="{E2285E14-0519-372D-88F7-6405286B352D}"/>
              </a:ext>
            </a:extLst>
          </p:cNvPr>
          <p:cNvSpPr/>
          <p:nvPr/>
        </p:nvSpPr>
        <p:spPr>
          <a:xfrm>
            <a:off x="4871665" y="4434156"/>
            <a:ext cx="136897" cy="121377"/>
          </a:xfrm>
          <a:custGeom>
            <a:avLst/>
            <a:gdLst/>
            <a:ahLst/>
            <a:cxnLst/>
            <a:rect l="l" t="t" r="r" b="b"/>
            <a:pathLst>
              <a:path w="273794" h="242754">
                <a:moveTo>
                  <a:pt x="0" y="0"/>
                </a:moveTo>
                <a:lnTo>
                  <a:pt x="273794" y="0"/>
                </a:lnTo>
                <a:lnTo>
                  <a:pt x="273794" y="242754"/>
                </a:lnTo>
                <a:lnTo>
                  <a:pt x="0" y="242754"/>
                </a:lnTo>
                <a:lnTo>
                  <a:pt x="0" y="0"/>
                </a:lnTo>
                <a:close/>
              </a:path>
            </a:pathLst>
          </a:custGeom>
          <a:blipFill>
            <a:blip r:embed="rId10"/>
            <a:stretch>
              <a:fillRect l="-8021" t="-15406" r="-8132" b="-15599"/>
            </a:stretch>
          </a:blipFill>
        </p:spPr>
        <p:txBody>
          <a:bodyPr/>
          <a:lstStyle/>
          <a:p>
            <a:endParaRPr lang="en-US" sz="1050" dirty="0">
              <a:latin typeface="Oswald" pitchFamily="2" charset="77"/>
            </a:endParaRPr>
          </a:p>
        </p:txBody>
      </p:sp>
      <p:grpSp>
        <p:nvGrpSpPr>
          <p:cNvPr id="18" name="Group 15">
            <a:extLst>
              <a:ext uri="{FF2B5EF4-FFF2-40B4-BE49-F238E27FC236}">
                <a16:creationId xmlns:a16="http://schemas.microsoft.com/office/drawing/2014/main" id="{6BD0F086-4C92-2515-10ED-EF5569D53B6F}"/>
              </a:ext>
            </a:extLst>
          </p:cNvPr>
          <p:cNvGrpSpPr/>
          <p:nvPr/>
        </p:nvGrpSpPr>
        <p:grpSpPr>
          <a:xfrm>
            <a:off x="7054696" y="683566"/>
            <a:ext cx="1307015" cy="1018948"/>
            <a:chOff x="0" y="0"/>
            <a:chExt cx="3330681" cy="2047729"/>
          </a:xfrm>
        </p:grpSpPr>
        <p:pic>
          <p:nvPicPr>
            <p:cNvPr id="19" name="Picture 16">
              <a:extLst>
                <a:ext uri="{FF2B5EF4-FFF2-40B4-BE49-F238E27FC236}">
                  <a16:creationId xmlns:a16="http://schemas.microsoft.com/office/drawing/2014/main" id="{9015577F-3846-63F0-B4E2-47048047B312}"/>
                </a:ext>
              </a:extLst>
            </p:cNvPr>
            <p:cNvPicPr>
              <a:picLocks noChangeAspect="1"/>
            </p:cNvPicPr>
            <p:nvPr/>
          </p:nvPicPr>
          <p:blipFill>
            <a:blip r:embed="rId11"/>
            <a:srcRect l="8163" r="6444"/>
            <a:stretch>
              <a:fillRect/>
            </a:stretch>
          </p:blipFill>
          <p:spPr>
            <a:xfrm>
              <a:off x="0" y="0"/>
              <a:ext cx="3330681" cy="2047729"/>
            </a:xfrm>
            <a:prstGeom prst="rect">
              <a:avLst/>
            </a:prstGeom>
          </p:spPr>
        </p:pic>
      </p:grpSp>
      <p:sp>
        <p:nvSpPr>
          <p:cNvPr id="20" name="Freeform 17">
            <a:extLst>
              <a:ext uri="{FF2B5EF4-FFF2-40B4-BE49-F238E27FC236}">
                <a16:creationId xmlns:a16="http://schemas.microsoft.com/office/drawing/2014/main" id="{E4902D93-D364-2073-4B7D-95D782859B55}"/>
              </a:ext>
            </a:extLst>
          </p:cNvPr>
          <p:cNvSpPr/>
          <p:nvPr/>
        </p:nvSpPr>
        <p:spPr>
          <a:xfrm>
            <a:off x="7175112" y="1752502"/>
            <a:ext cx="199114" cy="199114"/>
          </a:xfrm>
          <a:custGeom>
            <a:avLst/>
            <a:gdLst/>
            <a:ahLst/>
            <a:cxnLst/>
            <a:rect l="l" t="t" r="r" b="b"/>
            <a:pathLst>
              <a:path w="398227" h="398227">
                <a:moveTo>
                  <a:pt x="0" y="0"/>
                </a:moveTo>
                <a:lnTo>
                  <a:pt x="398227" y="0"/>
                </a:lnTo>
                <a:lnTo>
                  <a:pt x="398227" y="398228"/>
                </a:lnTo>
                <a:lnTo>
                  <a:pt x="0" y="398228"/>
                </a:lnTo>
                <a:lnTo>
                  <a:pt x="0" y="0"/>
                </a:lnTo>
                <a:close/>
              </a:path>
            </a:pathLst>
          </a:custGeom>
          <a:blipFill>
            <a:blip r:embed="rId12"/>
            <a:stretch>
              <a:fillRect/>
            </a:stretch>
          </a:blipFill>
        </p:spPr>
        <p:txBody>
          <a:bodyPr/>
          <a:lstStyle/>
          <a:p>
            <a:endParaRPr lang="en-US" sz="1050"/>
          </a:p>
        </p:txBody>
      </p:sp>
      <p:grpSp>
        <p:nvGrpSpPr>
          <p:cNvPr id="24" name="Group 21">
            <a:extLst>
              <a:ext uri="{FF2B5EF4-FFF2-40B4-BE49-F238E27FC236}">
                <a16:creationId xmlns:a16="http://schemas.microsoft.com/office/drawing/2014/main" id="{4650F78C-FA4C-0D84-BBB4-0CA2A938EDC0}"/>
              </a:ext>
            </a:extLst>
          </p:cNvPr>
          <p:cNvGrpSpPr/>
          <p:nvPr/>
        </p:nvGrpSpPr>
        <p:grpSpPr>
          <a:xfrm>
            <a:off x="7086130" y="3737546"/>
            <a:ext cx="1193858" cy="652490"/>
            <a:chOff x="0" y="0"/>
            <a:chExt cx="2647747" cy="1389721"/>
          </a:xfrm>
        </p:grpSpPr>
        <p:pic>
          <p:nvPicPr>
            <p:cNvPr id="25" name="Picture 22">
              <a:extLst>
                <a:ext uri="{FF2B5EF4-FFF2-40B4-BE49-F238E27FC236}">
                  <a16:creationId xmlns:a16="http://schemas.microsoft.com/office/drawing/2014/main" id="{21AE9447-CE34-7A38-6A8F-CABCE72467C5}"/>
                </a:ext>
              </a:extLst>
            </p:cNvPr>
            <p:cNvPicPr>
              <a:picLocks noChangeAspect="1"/>
            </p:cNvPicPr>
            <p:nvPr/>
          </p:nvPicPr>
          <p:blipFill>
            <a:blip r:embed="rId4"/>
            <a:srcRect l="12487" t="3845" r="16065"/>
            <a:stretch>
              <a:fillRect/>
            </a:stretch>
          </p:blipFill>
          <p:spPr>
            <a:xfrm>
              <a:off x="0" y="0"/>
              <a:ext cx="2647747" cy="1389721"/>
            </a:xfrm>
            <a:prstGeom prst="rect">
              <a:avLst/>
            </a:prstGeom>
          </p:spPr>
        </p:pic>
      </p:grpSp>
      <p:sp>
        <p:nvSpPr>
          <p:cNvPr id="26" name="Freeform 23">
            <a:extLst>
              <a:ext uri="{FF2B5EF4-FFF2-40B4-BE49-F238E27FC236}">
                <a16:creationId xmlns:a16="http://schemas.microsoft.com/office/drawing/2014/main" id="{6CC742DD-8269-62D8-C582-7200E3D9C879}"/>
              </a:ext>
            </a:extLst>
          </p:cNvPr>
          <p:cNvSpPr/>
          <p:nvPr/>
        </p:nvSpPr>
        <p:spPr>
          <a:xfrm>
            <a:off x="1007172" y="2034623"/>
            <a:ext cx="477285" cy="457865"/>
          </a:xfrm>
          <a:custGeom>
            <a:avLst/>
            <a:gdLst/>
            <a:ahLst/>
            <a:cxnLst/>
            <a:rect l="l" t="t" r="r" b="b"/>
            <a:pathLst>
              <a:path w="636801" h="687558">
                <a:moveTo>
                  <a:pt x="0" y="0"/>
                </a:moveTo>
                <a:lnTo>
                  <a:pt x="636801" y="0"/>
                </a:lnTo>
                <a:lnTo>
                  <a:pt x="636801" y="687557"/>
                </a:lnTo>
                <a:lnTo>
                  <a:pt x="0" y="687557"/>
                </a:lnTo>
                <a:lnTo>
                  <a:pt x="0" y="0"/>
                </a:lnTo>
                <a:close/>
              </a:path>
            </a:pathLst>
          </a:custGeom>
          <a:blipFill>
            <a:blip r:embed="rId9"/>
            <a:stretch>
              <a:fillRect l="-23995" t="-21275" r="-29246" b="-20654"/>
            </a:stretch>
          </a:blipFill>
        </p:spPr>
        <p:txBody>
          <a:bodyPr/>
          <a:lstStyle/>
          <a:p>
            <a:endParaRPr lang="en-US" sz="1050"/>
          </a:p>
        </p:txBody>
      </p:sp>
      <p:sp>
        <p:nvSpPr>
          <p:cNvPr id="30" name="Freeform 27">
            <a:extLst>
              <a:ext uri="{FF2B5EF4-FFF2-40B4-BE49-F238E27FC236}">
                <a16:creationId xmlns:a16="http://schemas.microsoft.com/office/drawing/2014/main" id="{FD16CD37-B3E2-2DBB-05C3-45F64AB20EA0}"/>
              </a:ext>
            </a:extLst>
          </p:cNvPr>
          <p:cNvSpPr/>
          <p:nvPr/>
        </p:nvSpPr>
        <p:spPr>
          <a:xfrm>
            <a:off x="979514" y="3011977"/>
            <a:ext cx="537356" cy="588169"/>
          </a:xfrm>
          <a:custGeom>
            <a:avLst/>
            <a:gdLst/>
            <a:ahLst/>
            <a:cxnLst/>
            <a:rect l="l" t="t" r="r" b="b"/>
            <a:pathLst>
              <a:path w="1006049" h="1141843">
                <a:moveTo>
                  <a:pt x="0" y="0"/>
                </a:moveTo>
                <a:lnTo>
                  <a:pt x="1006050" y="0"/>
                </a:lnTo>
                <a:lnTo>
                  <a:pt x="1006050" y="1141843"/>
                </a:lnTo>
                <a:lnTo>
                  <a:pt x="0" y="1141843"/>
                </a:lnTo>
                <a:lnTo>
                  <a:pt x="0" y="0"/>
                </a:lnTo>
                <a:close/>
              </a:path>
            </a:pathLst>
          </a:custGeom>
          <a:blipFill>
            <a:blip r:embed="rId13"/>
            <a:stretch>
              <a:fillRect l="-13497"/>
            </a:stretch>
          </a:blipFill>
        </p:spPr>
        <p:txBody>
          <a:bodyPr/>
          <a:lstStyle/>
          <a:p>
            <a:endParaRPr lang="en-US" sz="1050"/>
          </a:p>
        </p:txBody>
      </p:sp>
      <p:sp>
        <p:nvSpPr>
          <p:cNvPr id="34" name="TextBox 31">
            <a:extLst>
              <a:ext uri="{FF2B5EF4-FFF2-40B4-BE49-F238E27FC236}">
                <a16:creationId xmlns:a16="http://schemas.microsoft.com/office/drawing/2014/main" id="{9E9859AA-4E83-37EE-CAA0-B8BCC166BB2F}"/>
              </a:ext>
            </a:extLst>
          </p:cNvPr>
          <p:cNvSpPr txBox="1"/>
          <p:nvPr/>
        </p:nvSpPr>
        <p:spPr>
          <a:xfrm>
            <a:off x="4304715" y="1927754"/>
            <a:ext cx="367712" cy="176202"/>
          </a:xfrm>
          <a:prstGeom prst="rect">
            <a:avLst/>
          </a:prstGeom>
        </p:spPr>
        <p:txBody>
          <a:bodyPr lIns="0" tIns="0" rIns="0" bIns="0" rtlCol="0" anchor="t">
            <a:spAutoFit/>
          </a:bodyPr>
          <a:lstStyle/>
          <a:p>
            <a:pPr algn="ctr">
              <a:lnSpc>
                <a:spcPts val="1490"/>
              </a:lnSpc>
            </a:pPr>
            <a:r>
              <a:rPr lang="en-US" sz="1064" dirty="0">
                <a:latin typeface="Oswald" pitchFamily="2" charset="77"/>
              </a:rPr>
              <a:t>Role</a:t>
            </a:r>
          </a:p>
        </p:txBody>
      </p:sp>
      <p:sp>
        <p:nvSpPr>
          <p:cNvPr id="36" name="TextBox 33">
            <a:extLst>
              <a:ext uri="{FF2B5EF4-FFF2-40B4-BE49-F238E27FC236}">
                <a16:creationId xmlns:a16="http://schemas.microsoft.com/office/drawing/2014/main" id="{07C1530A-35B9-E5D3-E71F-04781117A0F9}"/>
              </a:ext>
            </a:extLst>
          </p:cNvPr>
          <p:cNvSpPr txBox="1"/>
          <p:nvPr/>
        </p:nvSpPr>
        <p:spPr>
          <a:xfrm>
            <a:off x="5286762" y="3284543"/>
            <a:ext cx="787264" cy="175304"/>
          </a:xfrm>
          <a:prstGeom prst="rect">
            <a:avLst/>
          </a:prstGeom>
        </p:spPr>
        <p:txBody>
          <a:bodyPr lIns="0" tIns="0" rIns="0" bIns="0" rtlCol="0" anchor="t">
            <a:spAutoFit/>
          </a:bodyPr>
          <a:lstStyle/>
          <a:p>
            <a:pPr algn="ctr">
              <a:lnSpc>
                <a:spcPts val="1450"/>
              </a:lnSpc>
            </a:pPr>
            <a:r>
              <a:rPr lang="en-US" sz="1036" dirty="0">
                <a:latin typeface="Oswald" pitchFamily="2" charset="77"/>
              </a:rPr>
              <a:t>Inline Policy</a:t>
            </a:r>
          </a:p>
        </p:txBody>
      </p:sp>
      <p:sp>
        <p:nvSpPr>
          <p:cNvPr id="37" name="TextBox 34">
            <a:extLst>
              <a:ext uri="{FF2B5EF4-FFF2-40B4-BE49-F238E27FC236}">
                <a16:creationId xmlns:a16="http://schemas.microsoft.com/office/drawing/2014/main" id="{A8D8AFEB-BC69-B537-B599-8B867833F62E}"/>
              </a:ext>
            </a:extLst>
          </p:cNvPr>
          <p:cNvSpPr txBox="1"/>
          <p:nvPr/>
        </p:nvSpPr>
        <p:spPr>
          <a:xfrm>
            <a:off x="2682286" y="3617472"/>
            <a:ext cx="1425668" cy="175304"/>
          </a:xfrm>
          <a:prstGeom prst="rect">
            <a:avLst/>
          </a:prstGeom>
        </p:spPr>
        <p:txBody>
          <a:bodyPr lIns="0" tIns="0" rIns="0" bIns="0" rtlCol="0" anchor="t">
            <a:spAutoFit/>
          </a:bodyPr>
          <a:lstStyle/>
          <a:p>
            <a:pPr algn="ctr">
              <a:lnSpc>
                <a:spcPts val="1450"/>
              </a:lnSpc>
            </a:pPr>
            <a:r>
              <a:rPr lang="en-US" sz="1036" dirty="0">
                <a:solidFill>
                  <a:schemeClr val="bg2"/>
                </a:solidFill>
                <a:latin typeface="Oswald" pitchFamily="2" charset="77"/>
              </a:rPr>
              <a:t>Trusted Relationships</a:t>
            </a:r>
          </a:p>
        </p:txBody>
      </p:sp>
      <p:sp>
        <p:nvSpPr>
          <p:cNvPr id="38" name="TextBox 35">
            <a:extLst>
              <a:ext uri="{FF2B5EF4-FFF2-40B4-BE49-F238E27FC236}">
                <a16:creationId xmlns:a16="http://schemas.microsoft.com/office/drawing/2014/main" id="{0FEF09F8-0D6D-EA04-63FD-F16D5AB55D69}"/>
              </a:ext>
            </a:extLst>
          </p:cNvPr>
          <p:cNvSpPr txBox="1"/>
          <p:nvPr/>
        </p:nvSpPr>
        <p:spPr>
          <a:xfrm>
            <a:off x="2274283" y="4727143"/>
            <a:ext cx="1923587" cy="141064"/>
          </a:xfrm>
          <a:prstGeom prst="rect">
            <a:avLst/>
          </a:prstGeom>
        </p:spPr>
        <p:txBody>
          <a:bodyPr lIns="0" tIns="0" rIns="0" bIns="0" rtlCol="0" anchor="t">
            <a:spAutoFit/>
          </a:bodyPr>
          <a:lstStyle/>
          <a:p>
            <a:pPr algn="ctr">
              <a:lnSpc>
                <a:spcPts val="1115"/>
              </a:lnSpc>
            </a:pPr>
            <a:r>
              <a:rPr lang="en-US" sz="1050" dirty="0" err="1">
                <a:solidFill>
                  <a:schemeClr val="bg2"/>
                </a:solidFill>
                <a:latin typeface="Oswald" pitchFamily="2" charset="77"/>
              </a:rPr>
              <a:t>databricks</a:t>
            </a:r>
            <a:r>
              <a:rPr lang="en-US" sz="1050" dirty="0">
                <a:solidFill>
                  <a:schemeClr val="bg2"/>
                </a:solidFill>
                <a:latin typeface="Oswald" pitchFamily="2" charset="77"/>
              </a:rPr>
              <a:t>-serverless-&lt;workspace id&gt;</a:t>
            </a:r>
          </a:p>
        </p:txBody>
      </p:sp>
      <p:sp>
        <p:nvSpPr>
          <p:cNvPr id="39" name="TextBox 36">
            <a:extLst>
              <a:ext uri="{FF2B5EF4-FFF2-40B4-BE49-F238E27FC236}">
                <a16:creationId xmlns:a16="http://schemas.microsoft.com/office/drawing/2014/main" id="{A62DD813-DE7D-1346-CA0D-CF2F54517B0B}"/>
              </a:ext>
            </a:extLst>
          </p:cNvPr>
          <p:cNvSpPr txBox="1"/>
          <p:nvPr/>
        </p:nvSpPr>
        <p:spPr>
          <a:xfrm>
            <a:off x="4940113" y="4030330"/>
            <a:ext cx="1568804" cy="141064"/>
          </a:xfrm>
          <a:prstGeom prst="rect">
            <a:avLst/>
          </a:prstGeom>
        </p:spPr>
        <p:txBody>
          <a:bodyPr lIns="0" tIns="0" rIns="0" bIns="0" rtlCol="0" anchor="t">
            <a:spAutoFit/>
          </a:bodyPr>
          <a:lstStyle/>
          <a:p>
            <a:pPr algn="ctr">
              <a:lnSpc>
                <a:spcPts val="1115"/>
              </a:lnSpc>
            </a:pPr>
            <a:r>
              <a:rPr lang="en-US" sz="1050" dirty="0">
                <a:solidFill>
                  <a:schemeClr val="bg2"/>
                </a:solidFill>
                <a:latin typeface="Oswald" pitchFamily="2" charset="77"/>
              </a:rPr>
              <a:t>Access to bucket &amp; bucketfiles</a:t>
            </a:r>
          </a:p>
        </p:txBody>
      </p:sp>
      <p:sp>
        <p:nvSpPr>
          <p:cNvPr id="40" name="TextBox 37">
            <a:extLst>
              <a:ext uri="{FF2B5EF4-FFF2-40B4-BE49-F238E27FC236}">
                <a16:creationId xmlns:a16="http://schemas.microsoft.com/office/drawing/2014/main" id="{B7A466C9-904F-165B-9F41-BCF69D6313FE}"/>
              </a:ext>
            </a:extLst>
          </p:cNvPr>
          <p:cNvSpPr txBox="1"/>
          <p:nvPr/>
        </p:nvSpPr>
        <p:spPr>
          <a:xfrm>
            <a:off x="4829868" y="4648018"/>
            <a:ext cx="1606312" cy="374846"/>
          </a:xfrm>
          <a:prstGeom prst="rect">
            <a:avLst/>
          </a:prstGeom>
        </p:spPr>
        <p:txBody>
          <a:bodyPr lIns="0" tIns="0" rIns="0" bIns="0" rtlCol="0" anchor="t">
            <a:spAutoFit/>
          </a:bodyPr>
          <a:lstStyle/>
          <a:p>
            <a:pPr algn="ctr"/>
            <a:r>
              <a:rPr lang="en-US" sz="1050" dirty="0">
                <a:solidFill>
                  <a:schemeClr val="bg2"/>
                </a:solidFill>
                <a:latin typeface="Oswald" pitchFamily="2" charset="77"/>
              </a:rPr>
              <a:t>“arn:aws:s3:::&lt;</a:t>
            </a:r>
            <a:r>
              <a:rPr lang="en-US" sz="1050" dirty="0" err="1">
                <a:solidFill>
                  <a:schemeClr val="bg2"/>
                </a:solidFill>
                <a:latin typeface="Oswald" pitchFamily="2" charset="77"/>
              </a:rPr>
              <a:t>bucketname</a:t>
            </a:r>
            <a:r>
              <a:rPr lang="en-US" sz="1050" dirty="0">
                <a:solidFill>
                  <a:schemeClr val="bg2"/>
                </a:solidFill>
                <a:latin typeface="Oswald" pitchFamily="2" charset="77"/>
              </a:rPr>
              <a:t>&gt;”</a:t>
            </a:r>
          </a:p>
          <a:p>
            <a:pPr algn="ctr">
              <a:lnSpc>
                <a:spcPct val="150000"/>
              </a:lnSpc>
            </a:pPr>
            <a:r>
              <a:rPr lang="en-US" sz="1050" dirty="0">
                <a:solidFill>
                  <a:schemeClr val="bg2"/>
                </a:solidFill>
                <a:latin typeface="Oswald" pitchFamily="2" charset="77"/>
              </a:rPr>
              <a:t>  “arn:aws:s3:::&lt;</a:t>
            </a:r>
            <a:r>
              <a:rPr lang="en-US" sz="1050" dirty="0" err="1">
                <a:solidFill>
                  <a:schemeClr val="bg2"/>
                </a:solidFill>
                <a:latin typeface="Oswald" pitchFamily="2" charset="77"/>
              </a:rPr>
              <a:t>bucketname</a:t>
            </a:r>
            <a:r>
              <a:rPr lang="en-US" sz="1050" dirty="0">
                <a:solidFill>
                  <a:schemeClr val="bg2"/>
                </a:solidFill>
                <a:latin typeface="Oswald" pitchFamily="2" charset="77"/>
              </a:rPr>
              <a:t>&gt;/*”</a:t>
            </a:r>
          </a:p>
        </p:txBody>
      </p:sp>
      <p:sp>
        <p:nvSpPr>
          <p:cNvPr id="41" name="TextBox 38">
            <a:extLst>
              <a:ext uri="{FF2B5EF4-FFF2-40B4-BE49-F238E27FC236}">
                <a16:creationId xmlns:a16="http://schemas.microsoft.com/office/drawing/2014/main" id="{CE0BD4ED-241C-1772-F05E-C8F7932AECAF}"/>
              </a:ext>
            </a:extLst>
          </p:cNvPr>
          <p:cNvSpPr txBox="1"/>
          <p:nvPr/>
        </p:nvSpPr>
        <p:spPr>
          <a:xfrm>
            <a:off x="7412089" y="1754822"/>
            <a:ext cx="569717" cy="175304"/>
          </a:xfrm>
          <a:prstGeom prst="rect">
            <a:avLst/>
          </a:prstGeom>
        </p:spPr>
        <p:txBody>
          <a:bodyPr lIns="0" tIns="0" rIns="0" bIns="0" rtlCol="0" anchor="t">
            <a:spAutoFit/>
          </a:bodyPr>
          <a:lstStyle/>
          <a:p>
            <a:pPr algn="ctr">
              <a:lnSpc>
                <a:spcPts val="1450"/>
              </a:lnSpc>
            </a:pPr>
            <a:r>
              <a:rPr lang="en-US" sz="1036" dirty="0">
                <a:solidFill>
                  <a:schemeClr val="bg2"/>
                </a:solidFill>
                <a:latin typeface="Oswald" pitchFamily="2" charset="77"/>
              </a:rPr>
              <a:t>Settings</a:t>
            </a:r>
          </a:p>
        </p:txBody>
      </p:sp>
      <p:sp>
        <p:nvSpPr>
          <p:cNvPr id="42" name="TextBox 39">
            <a:extLst>
              <a:ext uri="{FF2B5EF4-FFF2-40B4-BE49-F238E27FC236}">
                <a16:creationId xmlns:a16="http://schemas.microsoft.com/office/drawing/2014/main" id="{6A732C34-70CB-3F60-4C10-9745D8AD8AED}"/>
              </a:ext>
            </a:extLst>
          </p:cNvPr>
          <p:cNvSpPr txBox="1"/>
          <p:nvPr/>
        </p:nvSpPr>
        <p:spPr>
          <a:xfrm>
            <a:off x="7375340" y="2755861"/>
            <a:ext cx="569717" cy="175304"/>
          </a:xfrm>
          <a:prstGeom prst="rect">
            <a:avLst/>
          </a:prstGeom>
        </p:spPr>
        <p:txBody>
          <a:bodyPr lIns="0" tIns="0" rIns="0" bIns="0" rtlCol="0" anchor="t">
            <a:spAutoFit/>
          </a:bodyPr>
          <a:lstStyle/>
          <a:p>
            <a:pPr algn="ctr">
              <a:lnSpc>
                <a:spcPts val="1450"/>
              </a:lnSpc>
            </a:pPr>
            <a:r>
              <a:rPr lang="en-US" sz="1036" dirty="0">
                <a:latin typeface="Oswald" pitchFamily="2" charset="77"/>
              </a:rPr>
              <a:t>Security</a:t>
            </a:r>
          </a:p>
        </p:txBody>
      </p:sp>
      <p:sp>
        <p:nvSpPr>
          <p:cNvPr id="43" name="TextBox 40">
            <a:extLst>
              <a:ext uri="{FF2B5EF4-FFF2-40B4-BE49-F238E27FC236}">
                <a16:creationId xmlns:a16="http://schemas.microsoft.com/office/drawing/2014/main" id="{9047F537-EFC5-AF90-DFC1-467CCEA7CF0F}"/>
              </a:ext>
            </a:extLst>
          </p:cNvPr>
          <p:cNvSpPr txBox="1"/>
          <p:nvPr/>
        </p:nvSpPr>
        <p:spPr>
          <a:xfrm>
            <a:off x="7202474" y="3304260"/>
            <a:ext cx="988949" cy="175304"/>
          </a:xfrm>
          <a:prstGeom prst="rect">
            <a:avLst/>
          </a:prstGeom>
        </p:spPr>
        <p:txBody>
          <a:bodyPr lIns="0" tIns="0" rIns="0" bIns="0" rtlCol="0" anchor="t">
            <a:spAutoFit/>
          </a:bodyPr>
          <a:lstStyle/>
          <a:p>
            <a:pPr algn="ctr">
              <a:lnSpc>
                <a:spcPts val="1450"/>
              </a:lnSpc>
            </a:pPr>
            <a:r>
              <a:rPr lang="en-US" sz="1036" dirty="0">
                <a:solidFill>
                  <a:schemeClr val="bg2"/>
                </a:solidFill>
                <a:latin typeface="Oswald" pitchFamily="2" charset="77"/>
              </a:rPr>
              <a:t>Instance Profile</a:t>
            </a:r>
          </a:p>
        </p:txBody>
      </p:sp>
      <p:sp>
        <p:nvSpPr>
          <p:cNvPr id="44" name="TextBox 41">
            <a:extLst>
              <a:ext uri="{FF2B5EF4-FFF2-40B4-BE49-F238E27FC236}">
                <a16:creationId xmlns:a16="http://schemas.microsoft.com/office/drawing/2014/main" id="{9BA05F06-E815-4EBF-5422-FFF0A1368AD7}"/>
              </a:ext>
            </a:extLst>
          </p:cNvPr>
          <p:cNvSpPr txBox="1"/>
          <p:nvPr/>
        </p:nvSpPr>
        <p:spPr>
          <a:xfrm>
            <a:off x="7238571" y="2226059"/>
            <a:ext cx="939266" cy="175304"/>
          </a:xfrm>
          <a:prstGeom prst="rect">
            <a:avLst/>
          </a:prstGeom>
        </p:spPr>
        <p:txBody>
          <a:bodyPr lIns="0" tIns="0" rIns="0" bIns="0" rtlCol="0" anchor="t">
            <a:spAutoFit/>
          </a:bodyPr>
          <a:lstStyle/>
          <a:p>
            <a:pPr algn="ctr">
              <a:lnSpc>
                <a:spcPts val="1450"/>
              </a:lnSpc>
            </a:pPr>
            <a:r>
              <a:rPr lang="en-US" sz="1036" dirty="0">
                <a:latin typeface="Oswald" pitchFamily="2" charset="77"/>
              </a:rPr>
              <a:t>Admin Settings</a:t>
            </a:r>
          </a:p>
        </p:txBody>
      </p:sp>
      <p:sp>
        <p:nvSpPr>
          <p:cNvPr id="45" name="TextBox 42">
            <a:extLst>
              <a:ext uri="{FF2B5EF4-FFF2-40B4-BE49-F238E27FC236}">
                <a16:creationId xmlns:a16="http://schemas.microsoft.com/office/drawing/2014/main" id="{367BD021-F09C-7249-2530-61291447835A}"/>
              </a:ext>
            </a:extLst>
          </p:cNvPr>
          <p:cNvSpPr txBox="1"/>
          <p:nvPr/>
        </p:nvSpPr>
        <p:spPr>
          <a:xfrm>
            <a:off x="7217485" y="4648018"/>
            <a:ext cx="985215" cy="328167"/>
          </a:xfrm>
          <a:prstGeom prst="rect">
            <a:avLst/>
          </a:prstGeom>
        </p:spPr>
        <p:txBody>
          <a:bodyPr wrap="square" lIns="0" tIns="0" rIns="0" bIns="0" rtlCol="0" anchor="t">
            <a:spAutoFit/>
          </a:bodyPr>
          <a:lstStyle/>
          <a:p>
            <a:pPr algn="ctr">
              <a:lnSpc>
                <a:spcPts val="1325"/>
              </a:lnSpc>
            </a:pPr>
            <a:r>
              <a:rPr lang="en-US" sz="1050" dirty="0">
                <a:solidFill>
                  <a:schemeClr val="bg2"/>
                </a:solidFill>
                <a:latin typeface="Oswald" pitchFamily="2" charset="77"/>
              </a:rPr>
              <a:t>&lt;Instance ARN id&gt;</a:t>
            </a:r>
          </a:p>
          <a:p>
            <a:pPr>
              <a:lnSpc>
                <a:spcPts val="1325"/>
              </a:lnSpc>
            </a:pPr>
            <a:r>
              <a:rPr lang="en-US" sz="1050" dirty="0">
                <a:solidFill>
                  <a:schemeClr val="bg2"/>
                </a:solidFill>
                <a:latin typeface="Oswald" pitchFamily="2" charset="77"/>
              </a:rPr>
              <a:t>  &lt;Role ARN id&gt;</a:t>
            </a:r>
          </a:p>
        </p:txBody>
      </p:sp>
      <p:sp>
        <p:nvSpPr>
          <p:cNvPr id="46" name="TextBox 43">
            <a:extLst>
              <a:ext uri="{FF2B5EF4-FFF2-40B4-BE49-F238E27FC236}">
                <a16:creationId xmlns:a16="http://schemas.microsoft.com/office/drawing/2014/main" id="{B9449ABB-C33E-3905-A850-C11003CDE654}"/>
              </a:ext>
            </a:extLst>
          </p:cNvPr>
          <p:cNvSpPr txBox="1"/>
          <p:nvPr/>
        </p:nvSpPr>
        <p:spPr>
          <a:xfrm>
            <a:off x="931094" y="1413818"/>
            <a:ext cx="569717" cy="175304"/>
          </a:xfrm>
          <a:prstGeom prst="rect">
            <a:avLst/>
          </a:prstGeom>
        </p:spPr>
        <p:txBody>
          <a:bodyPr lIns="0" tIns="0" rIns="0" bIns="0" rtlCol="0" anchor="t">
            <a:spAutoFit/>
          </a:bodyPr>
          <a:lstStyle/>
          <a:p>
            <a:pPr algn="ctr">
              <a:lnSpc>
                <a:spcPts val="1450"/>
              </a:lnSpc>
            </a:pPr>
            <a:r>
              <a:rPr lang="en-US" sz="1036" dirty="0">
                <a:latin typeface="Oswald" pitchFamily="2" charset="77"/>
              </a:rPr>
              <a:t>S3</a:t>
            </a:r>
          </a:p>
        </p:txBody>
      </p:sp>
      <p:sp>
        <p:nvSpPr>
          <p:cNvPr id="47" name="TextBox 44">
            <a:extLst>
              <a:ext uri="{FF2B5EF4-FFF2-40B4-BE49-F238E27FC236}">
                <a16:creationId xmlns:a16="http://schemas.microsoft.com/office/drawing/2014/main" id="{1449B82A-4B62-9166-18FE-28B8070C23FF}"/>
              </a:ext>
            </a:extLst>
          </p:cNvPr>
          <p:cNvSpPr txBox="1"/>
          <p:nvPr/>
        </p:nvSpPr>
        <p:spPr>
          <a:xfrm>
            <a:off x="922117" y="2520275"/>
            <a:ext cx="569717" cy="175304"/>
          </a:xfrm>
          <a:prstGeom prst="rect">
            <a:avLst/>
          </a:prstGeom>
        </p:spPr>
        <p:txBody>
          <a:bodyPr lIns="0" tIns="0" rIns="0" bIns="0" rtlCol="0" anchor="t">
            <a:spAutoFit/>
          </a:bodyPr>
          <a:lstStyle/>
          <a:p>
            <a:pPr algn="ctr">
              <a:lnSpc>
                <a:spcPts val="1450"/>
              </a:lnSpc>
            </a:pPr>
            <a:r>
              <a:rPr lang="en-US" sz="1036" dirty="0">
                <a:latin typeface="Oswald" pitchFamily="2" charset="77"/>
              </a:rPr>
              <a:t>Bucket</a:t>
            </a:r>
          </a:p>
        </p:txBody>
      </p:sp>
      <p:sp>
        <p:nvSpPr>
          <p:cNvPr id="48" name="TextBox 45">
            <a:extLst>
              <a:ext uri="{FF2B5EF4-FFF2-40B4-BE49-F238E27FC236}">
                <a16:creationId xmlns:a16="http://schemas.microsoft.com/office/drawing/2014/main" id="{03193227-CF6B-307A-DFC8-633FF9CB8687}"/>
              </a:ext>
            </a:extLst>
          </p:cNvPr>
          <p:cNvSpPr txBox="1"/>
          <p:nvPr/>
        </p:nvSpPr>
        <p:spPr>
          <a:xfrm>
            <a:off x="810512" y="3627402"/>
            <a:ext cx="867953" cy="175304"/>
          </a:xfrm>
          <a:prstGeom prst="rect">
            <a:avLst/>
          </a:prstGeom>
        </p:spPr>
        <p:txBody>
          <a:bodyPr lIns="0" tIns="0" rIns="0" bIns="0" rtlCol="0" anchor="t">
            <a:spAutoFit/>
          </a:bodyPr>
          <a:lstStyle/>
          <a:p>
            <a:pPr algn="ctr">
              <a:lnSpc>
                <a:spcPts val="1450"/>
              </a:lnSpc>
            </a:pPr>
            <a:r>
              <a:rPr lang="en-US" sz="1036" dirty="0">
                <a:latin typeface="Oswald" pitchFamily="2" charset="77"/>
              </a:rPr>
              <a:t>Permissions</a:t>
            </a:r>
          </a:p>
        </p:txBody>
      </p:sp>
      <p:sp>
        <p:nvSpPr>
          <p:cNvPr id="50" name="AutoShape 43">
            <a:extLst>
              <a:ext uri="{FF2B5EF4-FFF2-40B4-BE49-F238E27FC236}">
                <a16:creationId xmlns:a16="http://schemas.microsoft.com/office/drawing/2014/main" id="{8E5F4575-D015-C2E3-9DE2-A6061A33AAFA}"/>
              </a:ext>
            </a:extLst>
          </p:cNvPr>
          <p:cNvSpPr/>
          <p:nvPr/>
        </p:nvSpPr>
        <p:spPr>
          <a:xfrm>
            <a:off x="1992023" y="1334154"/>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51" name="AutoShape 43">
            <a:extLst>
              <a:ext uri="{FF2B5EF4-FFF2-40B4-BE49-F238E27FC236}">
                <a16:creationId xmlns:a16="http://schemas.microsoft.com/office/drawing/2014/main" id="{B7F57B0F-F7F2-6771-80A6-C2B13CC99836}"/>
              </a:ext>
            </a:extLst>
          </p:cNvPr>
          <p:cNvSpPr/>
          <p:nvPr/>
        </p:nvSpPr>
        <p:spPr>
          <a:xfrm>
            <a:off x="7033796" y="1328625"/>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pic>
        <p:nvPicPr>
          <p:cNvPr id="52" name="Picture 2">
            <a:extLst>
              <a:ext uri="{FF2B5EF4-FFF2-40B4-BE49-F238E27FC236}">
                <a16:creationId xmlns:a16="http://schemas.microsoft.com/office/drawing/2014/main" id="{6DACEAFC-C1A7-9CA6-E764-D4C95F8F6A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298" y="4135032"/>
            <a:ext cx="635000" cy="6350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44">
            <a:extLst>
              <a:ext uri="{FF2B5EF4-FFF2-40B4-BE49-F238E27FC236}">
                <a16:creationId xmlns:a16="http://schemas.microsoft.com/office/drawing/2014/main" id="{5DEC0C64-A32E-3169-AC47-300F1098DA8A}"/>
              </a:ext>
            </a:extLst>
          </p:cNvPr>
          <p:cNvSpPr txBox="1"/>
          <p:nvPr/>
        </p:nvSpPr>
        <p:spPr>
          <a:xfrm>
            <a:off x="889648" y="4817546"/>
            <a:ext cx="746768" cy="175304"/>
          </a:xfrm>
          <a:prstGeom prst="rect">
            <a:avLst/>
          </a:prstGeom>
        </p:spPr>
        <p:txBody>
          <a:bodyPr wrap="square" lIns="0" tIns="0" rIns="0" bIns="0" rtlCol="0" anchor="t">
            <a:spAutoFit/>
          </a:bodyPr>
          <a:lstStyle/>
          <a:p>
            <a:pPr algn="ctr">
              <a:lnSpc>
                <a:spcPts val="1450"/>
              </a:lnSpc>
            </a:pPr>
            <a:r>
              <a:rPr lang="en-US" sz="1036" dirty="0">
                <a:latin typeface="Oswald" pitchFamily="2" charset="77"/>
              </a:rPr>
              <a:t>Bucket Policy</a:t>
            </a:r>
          </a:p>
        </p:txBody>
      </p:sp>
      <p:sp>
        <p:nvSpPr>
          <p:cNvPr id="54" name="Down Arrow 53">
            <a:extLst>
              <a:ext uri="{FF2B5EF4-FFF2-40B4-BE49-F238E27FC236}">
                <a16:creationId xmlns:a16="http://schemas.microsoft.com/office/drawing/2014/main" id="{21436AFF-6B6D-FC2A-494A-F23123883C3F}"/>
              </a:ext>
            </a:extLst>
          </p:cNvPr>
          <p:cNvSpPr/>
          <p:nvPr/>
        </p:nvSpPr>
        <p:spPr>
          <a:xfrm flipH="1">
            <a:off x="1184490" y="3902394"/>
            <a:ext cx="4571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A16891C6-D0DA-745A-F8EC-62F75D6DE127}"/>
              </a:ext>
            </a:extLst>
          </p:cNvPr>
          <p:cNvSpPr/>
          <p:nvPr/>
        </p:nvSpPr>
        <p:spPr>
          <a:xfrm flipH="1">
            <a:off x="1191136" y="2743093"/>
            <a:ext cx="5467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921B1693-1AD2-C75E-1AF8-3F52B29B7312}"/>
              </a:ext>
            </a:extLst>
          </p:cNvPr>
          <p:cNvSpPr/>
          <p:nvPr/>
        </p:nvSpPr>
        <p:spPr>
          <a:xfrm flipH="1">
            <a:off x="1203727" y="1718225"/>
            <a:ext cx="4571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4">
            <a:extLst>
              <a:ext uri="{FF2B5EF4-FFF2-40B4-BE49-F238E27FC236}">
                <a16:creationId xmlns:a16="http://schemas.microsoft.com/office/drawing/2014/main" id="{0E8EDD7B-382F-30CF-7B4F-1E41DB701022}"/>
              </a:ext>
            </a:extLst>
          </p:cNvPr>
          <p:cNvSpPr/>
          <p:nvPr/>
        </p:nvSpPr>
        <p:spPr>
          <a:xfrm>
            <a:off x="932320" y="723729"/>
            <a:ext cx="564581" cy="664142"/>
          </a:xfrm>
          <a:custGeom>
            <a:avLst/>
            <a:gdLst/>
            <a:ahLst/>
            <a:cxnLst/>
            <a:rect l="l" t="t" r="r" b="b"/>
            <a:pathLst>
              <a:path w="1258432" h="1385878">
                <a:moveTo>
                  <a:pt x="0" y="0"/>
                </a:moveTo>
                <a:lnTo>
                  <a:pt x="1258432" y="0"/>
                </a:lnTo>
                <a:lnTo>
                  <a:pt x="1258432" y="1385878"/>
                </a:lnTo>
                <a:lnTo>
                  <a:pt x="0" y="1385878"/>
                </a:lnTo>
                <a:lnTo>
                  <a:pt x="0" y="0"/>
                </a:lnTo>
                <a:close/>
              </a:path>
            </a:pathLst>
          </a:custGeom>
          <a:blipFill>
            <a:blip r:embed="rId15"/>
            <a:stretch>
              <a:fillRect l="-191165" t="-42984" r="-195802" b="-40242"/>
            </a:stretch>
          </a:blipFill>
        </p:spPr>
        <p:txBody>
          <a:bodyPr/>
          <a:lstStyle/>
          <a:p>
            <a:endParaRPr lang="en-US" sz="1050"/>
          </a:p>
        </p:txBody>
      </p:sp>
      <p:sp>
        <p:nvSpPr>
          <p:cNvPr id="57" name="Down Arrow 56">
            <a:extLst>
              <a:ext uri="{FF2B5EF4-FFF2-40B4-BE49-F238E27FC236}">
                <a16:creationId xmlns:a16="http://schemas.microsoft.com/office/drawing/2014/main" id="{C03E02F4-6EDE-CA3A-5426-066F7FC35BF4}"/>
              </a:ext>
            </a:extLst>
          </p:cNvPr>
          <p:cNvSpPr/>
          <p:nvPr/>
        </p:nvSpPr>
        <p:spPr>
          <a:xfrm flipH="1">
            <a:off x="7643962" y="1958564"/>
            <a:ext cx="4571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E6EB7E32-12E2-5051-7572-201BEDC55C04}"/>
              </a:ext>
            </a:extLst>
          </p:cNvPr>
          <p:cNvSpPr/>
          <p:nvPr/>
        </p:nvSpPr>
        <p:spPr>
          <a:xfrm flipH="1">
            <a:off x="7635433" y="2543267"/>
            <a:ext cx="4571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B62B73E0-8922-2163-594A-586979174E4C}"/>
              </a:ext>
            </a:extLst>
          </p:cNvPr>
          <p:cNvSpPr/>
          <p:nvPr/>
        </p:nvSpPr>
        <p:spPr>
          <a:xfrm flipH="1">
            <a:off x="7637340" y="3031141"/>
            <a:ext cx="4571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5765ED24-39FC-D6D9-37E7-A11F2446B2E9}"/>
              </a:ext>
            </a:extLst>
          </p:cNvPr>
          <p:cNvSpPr/>
          <p:nvPr/>
        </p:nvSpPr>
        <p:spPr>
          <a:xfrm flipH="1">
            <a:off x="4454478" y="1153320"/>
            <a:ext cx="54679" cy="1753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evron 60">
            <a:extLst>
              <a:ext uri="{FF2B5EF4-FFF2-40B4-BE49-F238E27FC236}">
                <a16:creationId xmlns:a16="http://schemas.microsoft.com/office/drawing/2014/main" id="{A5A2588B-6EE9-6A1F-72F6-8EE8859FABDC}"/>
              </a:ext>
            </a:extLst>
          </p:cNvPr>
          <p:cNvSpPr/>
          <p:nvPr/>
        </p:nvSpPr>
        <p:spPr>
          <a:xfrm>
            <a:off x="2182465" y="2145628"/>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Chevron 61">
            <a:extLst>
              <a:ext uri="{FF2B5EF4-FFF2-40B4-BE49-F238E27FC236}">
                <a16:creationId xmlns:a16="http://schemas.microsoft.com/office/drawing/2014/main" id="{0234040F-1EDA-4F67-8636-23439F6D843B}"/>
              </a:ext>
            </a:extLst>
          </p:cNvPr>
          <p:cNvSpPr/>
          <p:nvPr/>
        </p:nvSpPr>
        <p:spPr>
          <a:xfrm>
            <a:off x="2427335" y="2142544"/>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Chevron 62">
            <a:extLst>
              <a:ext uri="{FF2B5EF4-FFF2-40B4-BE49-F238E27FC236}">
                <a16:creationId xmlns:a16="http://schemas.microsoft.com/office/drawing/2014/main" id="{529EFBAB-576B-2A5A-DDED-7EBDBA8BAD00}"/>
              </a:ext>
            </a:extLst>
          </p:cNvPr>
          <p:cNvSpPr/>
          <p:nvPr/>
        </p:nvSpPr>
        <p:spPr>
          <a:xfrm>
            <a:off x="2669007" y="2142543"/>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8" name="Chevron 1087">
            <a:extLst>
              <a:ext uri="{FF2B5EF4-FFF2-40B4-BE49-F238E27FC236}">
                <a16:creationId xmlns:a16="http://schemas.microsoft.com/office/drawing/2014/main" id="{FD5F3C7D-861E-8D8B-EE33-7E98FA0DD2CB}"/>
              </a:ext>
            </a:extLst>
          </p:cNvPr>
          <p:cNvSpPr/>
          <p:nvPr/>
        </p:nvSpPr>
        <p:spPr>
          <a:xfrm>
            <a:off x="6270760" y="2139006"/>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9" name="Chevron 1088">
            <a:extLst>
              <a:ext uri="{FF2B5EF4-FFF2-40B4-BE49-F238E27FC236}">
                <a16:creationId xmlns:a16="http://schemas.microsoft.com/office/drawing/2014/main" id="{E3C91433-A72A-E876-3DBA-65377ACAFCF6}"/>
              </a:ext>
            </a:extLst>
          </p:cNvPr>
          <p:cNvSpPr/>
          <p:nvPr/>
        </p:nvSpPr>
        <p:spPr>
          <a:xfrm>
            <a:off x="6515630" y="2135922"/>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0" name="Chevron 1089">
            <a:extLst>
              <a:ext uri="{FF2B5EF4-FFF2-40B4-BE49-F238E27FC236}">
                <a16:creationId xmlns:a16="http://schemas.microsoft.com/office/drawing/2014/main" id="{BD30901A-84A8-3DF4-8E15-BE7E133F4911}"/>
              </a:ext>
            </a:extLst>
          </p:cNvPr>
          <p:cNvSpPr/>
          <p:nvPr/>
        </p:nvSpPr>
        <p:spPr>
          <a:xfrm>
            <a:off x="6757302" y="2135921"/>
            <a:ext cx="235104" cy="2612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1" name="TextBox 1110">
            <a:extLst>
              <a:ext uri="{FF2B5EF4-FFF2-40B4-BE49-F238E27FC236}">
                <a16:creationId xmlns:a16="http://schemas.microsoft.com/office/drawing/2014/main" id="{B748464D-2962-DC09-C272-C7A6765A0DE3}"/>
              </a:ext>
            </a:extLst>
          </p:cNvPr>
          <p:cNvSpPr txBox="1"/>
          <p:nvPr/>
        </p:nvSpPr>
        <p:spPr>
          <a:xfrm>
            <a:off x="3601854" y="2343665"/>
            <a:ext cx="1919147" cy="57884"/>
          </a:xfrm>
          <a:prstGeom prst="rect">
            <a:avLst/>
          </a:prstGeom>
          <a:solidFill>
            <a:schemeClr val="accent3"/>
          </a:solidFill>
        </p:spPr>
        <p:txBody>
          <a:bodyPr wrap="square">
            <a:spAutoFit/>
          </a:bodyPr>
          <a:lstStyle/>
          <a:p>
            <a:endParaRPr lang="en-US" dirty="0"/>
          </a:p>
        </p:txBody>
      </p:sp>
      <p:sp>
        <p:nvSpPr>
          <p:cNvPr id="1112" name="TextBox 1111">
            <a:extLst>
              <a:ext uri="{FF2B5EF4-FFF2-40B4-BE49-F238E27FC236}">
                <a16:creationId xmlns:a16="http://schemas.microsoft.com/office/drawing/2014/main" id="{AE7D65FD-8B3B-172A-9777-4549E8CF10C0}"/>
              </a:ext>
            </a:extLst>
          </p:cNvPr>
          <p:cNvSpPr txBox="1"/>
          <p:nvPr/>
        </p:nvSpPr>
        <p:spPr>
          <a:xfrm rot="5400000">
            <a:off x="4376997" y="2216011"/>
            <a:ext cx="269909" cy="57919"/>
          </a:xfrm>
          <a:prstGeom prst="rect">
            <a:avLst/>
          </a:prstGeom>
          <a:solidFill>
            <a:schemeClr val="bg2"/>
          </a:solidFill>
        </p:spPr>
        <p:txBody>
          <a:bodyPr wrap="square">
            <a:spAutoFit/>
          </a:bodyPr>
          <a:lstStyle/>
          <a:p>
            <a:endParaRPr lang="en-US" dirty="0"/>
          </a:p>
        </p:txBody>
      </p:sp>
      <p:sp>
        <p:nvSpPr>
          <p:cNvPr id="1113" name="Down Arrow 1112">
            <a:extLst>
              <a:ext uri="{FF2B5EF4-FFF2-40B4-BE49-F238E27FC236}">
                <a16:creationId xmlns:a16="http://schemas.microsoft.com/office/drawing/2014/main" id="{09ADEDE3-0821-4CC0-CA44-2849366A45ED}"/>
              </a:ext>
            </a:extLst>
          </p:cNvPr>
          <p:cNvSpPr/>
          <p:nvPr/>
        </p:nvSpPr>
        <p:spPr>
          <a:xfrm flipH="1">
            <a:off x="3600314" y="2354570"/>
            <a:ext cx="54679" cy="192836"/>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Down Arrow 1113">
            <a:extLst>
              <a:ext uri="{FF2B5EF4-FFF2-40B4-BE49-F238E27FC236}">
                <a16:creationId xmlns:a16="http://schemas.microsoft.com/office/drawing/2014/main" id="{385661BE-4419-B36C-25C5-4EEE1BC50D64}"/>
              </a:ext>
            </a:extLst>
          </p:cNvPr>
          <p:cNvSpPr/>
          <p:nvPr/>
        </p:nvSpPr>
        <p:spPr>
          <a:xfrm flipH="1">
            <a:off x="5471618" y="2357476"/>
            <a:ext cx="54679" cy="175305"/>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7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472854F4-6855-0E30-0618-267CF3A41409}"/>
              </a:ext>
            </a:extLst>
          </p:cNvPr>
          <p:cNvPicPr>
            <a:picLocks noChangeAspect="1"/>
          </p:cNvPicPr>
          <p:nvPr/>
        </p:nvPicPr>
        <p:blipFill>
          <a:blip r:embed="rId3"/>
          <a:stretch>
            <a:fillRect/>
          </a:stretch>
        </p:blipFill>
        <p:spPr>
          <a:xfrm>
            <a:off x="-273455" y="-39951"/>
            <a:ext cx="7018410" cy="664142"/>
          </a:xfrm>
          <a:prstGeom prst="rect">
            <a:avLst/>
          </a:prstGeom>
        </p:spPr>
      </p:pic>
      <p:sp>
        <p:nvSpPr>
          <p:cNvPr id="1137" name="Google Shape;1137;p69"/>
          <p:cNvSpPr txBox="1">
            <a:spLocks noGrp="1"/>
          </p:cNvSpPr>
          <p:nvPr>
            <p:ph type="title"/>
          </p:nvPr>
        </p:nvSpPr>
        <p:spPr>
          <a:xfrm>
            <a:off x="474767" y="0"/>
            <a:ext cx="6006715" cy="602100"/>
          </a:xfrm>
          <a:prstGeom prst="rect">
            <a:avLst/>
          </a:prstGeom>
        </p:spPr>
        <p:txBody>
          <a:bodyPr spcFirstLastPara="1" wrap="square" lIns="91425" tIns="91425" rIns="91425" bIns="91425" anchor="t" anchorCtr="0">
            <a:noAutofit/>
          </a:bodyPr>
          <a:lstStyle/>
          <a:p>
            <a:r>
              <a:rPr lang="en-US" sz="2800" dirty="0">
                <a:solidFill>
                  <a:schemeClr val="bg2"/>
                </a:solidFill>
                <a:latin typeface="Oswald" pitchFamily="2" charset="77"/>
              </a:rPr>
              <a:t>DATABRICKS TO TABLEAU CONNECTION</a:t>
            </a:r>
            <a:br>
              <a:rPr lang="en-US" sz="2800" dirty="0">
                <a:solidFill>
                  <a:schemeClr val="bg2"/>
                </a:solidFill>
                <a:latin typeface="Oswald" pitchFamily="2" charset="77"/>
              </a:rPr>
            </a:br>
            <a:endParaRPr sz="28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pic>
        <p:nvPicPr>
          <p:cNvPr id="3" name="Picture 2" descr="A black and red logo&#10;&#10;Description automatically generated">
            <a:extLst>
              <a:ext uri="{FF2B5EF4-FFF2-40B4-BE49-F238E27FC236}">
                <a16:creationId xmlns:a16="http://schemas.microsoft.com/office/drawing/2014/main" id="{F949B2A7-2320-77C9-9070-1540E509E02E}"/>
              </a:ext>
            </a:extLst>
          </p:cNvPr>
          <p:cNvPicPr>
            <a:picLocks noChangeAspect="1"/>
          </p:cNvPicPr>
          <p:nvPr/>
        </p:nvPicPr>
        <p:blipFill rotWithShape="1">
          <a:blip r:embed="rId4">
            <a:extLst>
              <a:ext uri="{28A0092B-C50C-407E-A947-70E740481C1C}">
                <a14:useLocalDpi xmlns:a14="http://schemas.microsoft.com/office/drawing/2010/main" val="0"/>
              </a:ext>
            </a:extLst>
          </a:blip>
          <a:srcRect l="11284" t="33062" r="6542" b="32343"/>
          <a:stretch/>
        </p:blipFill>
        <p:spPr>
          <a:xfrm>
            <a:off x="29272" y="1058961"/>
            <a:ext cx="2212340" cy="510540"/>
          </a:xfrm>
          <a:prstGeom prst="rect">
            <a:avLst/>
          </a:prstGeom>
        </p:spPr>
      </p:pic>
      <p:pic>
        <p:nvPicPr>
          <p:cNvPr id="4" name="Picture 3" descr="A logo with colorful crosses&#10;&#10;Description automatically generated">
            <a:extLst>
              <a:ext uri="{FF2B5EF4-FFF2-40B4-BE49-F238E27FC236}">
                <a16:creationId xmlns:a16="http://schemas.microsoft.com/office/drawing/2014/main" id="{8B62F047-8624-E9F6-C156-B1CFE2F55814}"/>
              </a:ext>
            </a:extLst>
          </p:cNvPr>
          <p:cNvPicPr>
            <a:picLocks noChangeAspect="1"/>
          </p:cNvPicPr>
          <p:nvPr/>
        </p:nvPicPr>
        <p:blipFill rotWithShape="1">
          <a:blip r:embed="rId5">
            <a:extLst>
              <a:ext uri="{28A0092B-C50C-407E-A947-70E740481C1C}">
                <a14:useLocalDpi xmlns:a14="http://schemas.microsoft.com/office/drawing/2010/main" val="0"/>
              </a:ext>
            </a:extLst>
          </a:blip>
          <a:srcRect t="38373" b="36240"/>
          <a:stretch/>
        </p:blipFill>
        <p:spPr>
          <a:xfrm>
            <a:off x="7008428" y="555625"/>
            <a:ext cx="2084472" cy="529178"/>
          </a:xfrm>
          <a:prstGeom prst="rect">
            <a:avLst/>
          </a:prstGeom>
        </p:spPr>
      </p:pic>
      <p:pic>
        <p:nvPicPr>
          <p:cNvPr id="8" name="Picture 7" descr="A blue circular object with black background&#10;&#10;Description automatically generated">
            <a:extLst>
              <a:ext uri="{FF2B5EF4-FFF2-40B4-BE49-F238E27FC236}">
                <a16:creationId xmlns:a16="http://schemas.microsoft.com/office/drawing/2014/main" id="{DE64E2C4-17AB-8F03-9663-B331EB8D6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7981" y="823201"/>
            <a:ext cx="821957" cy="821957"/>
          </a:xfrm>
          <a:prstGeom prst="rect">
            <a:avLst/>
          </a:prstGeom>
        </p:spPr>
      </p:pic>
      <p:sp>
        <p:nvSpPr>
          <p:cNvPr id="9" name="TextBox 8">
            <a:extLst>
              <a:ext uri="{FF2B5EF4-FFF2-40B4-BE49-F238E27FC236}">
                <a16:creationId xmlns:a16="http://schemas.microsoft.com/office/drawing/2014/main" id="{887E8FEB-3885-B327-2361-FD3CFD140E51}"/>
              </a:ext>
            </a:extLst>
          </p:cNvPr>
          <p:cNvSpPr txBox="1"/>
          <p:nvPr/>
        </p:nvSpPr>
        <p:spPr>
          <a:xfrm>
            <a:off x="3469885" y="1831785"/>
            <a:ext cx="2135596" cy="276999"/>
          </a:xfrm>
          <a:prstGeom prst="rect">
            <a:avLst/>
          </a:prstGeom>
          <a:noFill/>
        </p:spPr>
        <p:txBody>
          <a:bodyPr wrap="square" rtlCol="0">
            <a:spAutoFit/>
          </a:bodyPr>
          <a:lstStyle/>
          <a:p>
            <a:r>
              <a:rPr lang="en-IN" sz="1200" b="1" dirty="0">
                <a:solidFill>
                  <a:schemeClr val="bg2"/>
                </a:solidFill>
                <a:latin typeface="Oswald" pitchFamily="2" charset="77"/>
              </a:rPr>
              <a:t>DATABRICKS ODBC DRIVER</a:t>
            </a:r>
            <a:endParaRPr lang="en-US" sz="1200" b="1" dirty="0">
              <a:solidFill>
                <a:schemeClr val="bg2"/>
              </a:solidFill>
              <a:latin typeface="Oswald" pitchFamily="2" charset="77"/>
            </a:endParaRPr>
          </a:p>
        </p:txBody>
      </p:sp>
      <p:pic>
        <p:nvPicPr>
          <p:cNvPr id="10" name="Picture 2" descr="Partner Connect button">
            <a:extLst>
              <a:ext uri="{FF2B5EF4-FFF2-40B4-BE49-F238E27FC236}">
                <a16:creationId xmlns:a16="http://schemas.microsoft.com/office/drawing/2014/main" id="{9B7D7EF9-A939-3021-0651-B6AB7D5CD7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5913" y="3989710"/>
            <a:ext cx="738390" cy="7383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30961C-09E9-E10E-F510-B0906B0A4C2F}"/>
              </a:ext>
            </a:extLst>
          </p:cNvPr>
          <p:cNvSpPr txBox="1"/>
          <p:nvPr/>
        </p:nvSpPr>
        <p:spPr>
          <a:xfrm>
            <a:off x="1491279" y="4735341"/>
            <a:ext cx="1233622" cy="276999"/>
          </a:xfrm>
          <a:prstGeom prst="rect">
            <a:avLst/>
          </a:prstGeom>
          <a:noFill/>
        </p:spPr>
        <p:txBody>
          <a:bodyPr wrap="square" rtlCol="0">
            <a:spAutoFit/>
          </a:bodyPr>
          <a:lstStyle/>
          <a:p>
            <a:r>
              <a:rPr lang="en-IN" sz="1200" b="1" dirty="0">
                <a:solidFill>
                  <a:schemeClr val="bg2"/>
                </a:solidFill>
                <a:latin typeface="Oswald" pitchFamily="2" charset="77"/>
              </a:rPr>
              <a:t>Partner Connect</a:t>
            </a:r>
            <a:endParaRPr lang="en-US" sz="1200" b="1" dirty="0">
              <a:solidFill>
                <a:schemeClr val="bg2"/>
              </a:solidFill>
              <a:latin typeface="Oswald" pitchFamily="2" charset="77"/>
            </a:endParaRPr>
          </a:p>
        </p:txBody>
      </p:sp>
      <p:pic>
        <p:nvPicPr>
          <p:cNvPr id="12" name="Picture 11" descr="A group of colorful crosses&#10;&#10;Description automatically generated">
            <a:extLst>
              <a:ext uri="{FF2B5EF4-FFF2-40B4-BE49-F238E27FC236}">
                <a16:creationId xmlns:a16="http://schemas.microsoft.com/office/drawing/2014/main" id="{75E66288-13FE-0D09-82B8-98ADB0BEE0A1}"/>
              </a:ext>
            </a:extLst>
          </p:cNvPr>
          <p:cNvPicPr>
            <a:picLocks noChangeAspect="1"/>
          </p:cNvPicPr>
          <p:nvPr/>
        </p:nvPicPr>
        <p:blipFill rotWithShape="1">
          <a:blip r:embed="rId8">
            <a:extLst>
              <a:ext uri="{28A0092B-C50C-407E-A947-70E740481C1C}">
                <a14:useLocalDpi xmlns:a14="http://schemas.microsoft.com/office/drawing/2010/main" val="0"/>
              </a:ext>
            </a:extLst>
          </a:blip>
          <a:srcRect l="21644" t="17260" r="23494" b="17364"/>
          <a:stretch/>
        </p:blipFill>
        <p:spPr>
          <a:xfrm>
            <a:off x="3788662" y="3904509"/>
            <a:ext cx="1050660" cy="859298"/>
          </a:xfrm>
          <a:prstGeom prst="rect">
            <a:avLst/>
          </a:prstGeom>
        </p:spPr>
      </p:pic>
      <p:sp>
        <p:nvSpPr>
          <p:cNvPr id="13" name="TextBox 12">
            <a:extLst>
              <a:ext uri="{FF2B5EF4-FFF2-40B4-BE49-F238E27FC236}">
                <a16:creationId xmlns:a16="http://schemas.microsoft.com/office/drawing/2014/main" id="{21B27A27-4769-E031-7F9A-7050DFAF2C9F}"/>
              </a:ext>
            </a:extLst>
          </p:cNvPr>
          <p:cNvSpPr txBox="1"/>
          <p:nvPr/>
        </p:nvSpPr>
        <p:spPr>
          <a:xfrm>
            <a:off x="3513367" y="4728099"/>
            <a:ext cx="1789382" cy="276999"/>
          </a:xfrm>
          <a:prstGeom prst="rect">
            <a:avLst/>
          </a:prstGeom>
          <a:noFill/>
        </p:spPr>
        <p:txBody>
          <a:bodyPr wrap="square" rtlCol="0">
            <a:spAutoFit/>
          </a:bodyPr>
          <a:lstStyle/>
          <a:p>
            <a:r>
              <a:rPr lang="en-IN" sz="1200" b="1" dirty="0">
                <a:solidFill>
                  <a:schemeClr val="bg2"/>
                </a:solidFill>
                <a:latin typeface="Oswald" pitchFamily="2" charset="77"/>
              </a:rPr>
              <a:t>Select Tableau Connector</a:t>
            </a:r>
            <a:endParaRPr lang="en-US" sz="1200" b="1" dirty="0">
              <a:solidFill>
                <a:schemeClr val="bg2"/>
              </a:solidFill>
              <a:latin typeface="Oswald" pitchFamily="2" charset="77"/>
            </a:endParaRPr>
          </a:p>
        </p:txBody>
      </p:sp>
      <p:pic>
        <p:nvPicPr>
          <p:cNvPr id="14" name="Picture 13" descr="A black and white logo&#10;&#10;Description automatically generated">
            <a:extLst>
              <a:ext uri="{FF2B5EF4-FFF2-40B4-BE49-F238E27FC236}">
                <a16:creationId xmlns:a16="http://schemas.microsoft.com/office/drawing/2014/main" id="{0407EF76-36F2-13A8-EF78-6315BE9A4414}"/>
              </a:ext>
            </a:extLst>
          </p:cNvPr>
          <p:cNvPicPr>
            <a:picLocks noChangeAspect="1"/>
          </p:cNvPicPr>
          <p:nvPr/>
        </p:nvPicPr>
        <p:blipFill rotWithShape="1">
          <a:blip r:embed="rId9">
            <a:extLst>
              <a:ext uri="{28A0092B-C50C-407E-A947-70E740481C1C}">
                <a14:useLocalDpi xmlns:a14="http://schemas.microsoft.com/office/drawing/2010/main" val="0"/>
              </a:ext>
            </a:extLst>
          </a:blip>
          <a:srcRect l="26739" t="18911" r="25555" b="15502"/>
          <a:stretch/>
        </p:blipFill>
        <p:spPr>
          <a:xfrm>
            <a:off x="2707701" y="2619868"/>
            <a:ext cx="564756" cy="776433"/>
          </a:xfrm>
          <a:prstGeom prst="rect">
            <a:avLst/>
          </a:prstGeom>
        </p:spPr>
      </p:pic>
      <p:pic>
        <p:nvPicPr>
          <p:cNvPr id="15" name="Picture 14" descr="A black and white image of a box with papers and arrows&#10;&#10;Description automatically generated">
            <a:extLst>
              <a:ext uri="{FF2B5EF4-FFF2-40B4-BE49-F238E27FC236}">
                <a16:creationId xmlns:a16="http://schemas.microsoft.com/office/drawing/2014/main" id="{51C99D8F-ED89-7447-7C93-271353E087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554" y="2948659"/>
            <a:ext cx="680444" cy="680444"/>
          </a:xfrm>
          <a:prstGeom prst="rect">
            <a:avLst/>
          </a:prstGeom>
        </p:spPr>
      </p:pic>
      <p:pic>
        <p:nvPicPr>
          <p:cNvPr id="18" name="Picture 17" descr="A black and white logo&#10;&#10;Description automatically generated">
            <a:extLst>
              <a:ext uri="{FF2B5EF4-FFF2-40B4-BE49-F238E27FC236}">
                <a16:creationId xmlns:a16="http://schemas.microsoft.com/office/drawing/2014/main" id="{3C572EC6-F774-4223-43B6-DA42AEA5932A}"/>
              </a:ext>
            </a:extLst>
          </p:cNvPr>
          <p:cNvPicPr>
            <a:picLocks noChangeAspect="1"/>
          </p:cNvPicPr>
          <p:nvPr/>
        </p:nvPicPr>
        <p:blipFill rotWithShape="1">
          <a:blip r:embed="rId9">
            <a:extLst>
              <a:ext uri="{28A0092B-C50C-407E-A947-70E740481C1C}">
                <a14:useLocalDpi xmlns:a14="http://schemas.microsoft.com/office/drawing/2010/main" val="0"/>
              </a:ext>
            </a:extLst>
          </a:blip>
          <a:srcRect l="26739" t="18911" r="25555" b="15502"/>
          <a:stretch/>
        </p:blipFill>
        <p:spPr>
          <a:xfrm>
            <a:off x="4957430" y="2400428"/>
            <a:ext cx="564754" cy="776430"/>
          </a:xfrm>
          <a:prstGeom prst="rect">
            <a:avLst/>
          </a:prstGeom>
        </p:spPr>
      </p:pic>
      <p:pic>
        <p:nvPicPr>
          <p:cNvPr id="19" name="Picture 18" descr="A black and white image of a box with papers and arrows&#10;&#10;Description automatically generated">
            <a:extLst>
              <a:ext uri="{FF2B5EF4-FFF2-40B4-BE49-F238E27FC236}">
                <a16:creationId xmlns:a16="http://schemas.microsoft.com/office/drawing/2014/main" id="{D76C440C-DDA2-494B-A6A5-D00551A866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9409" y="2871636"/>
            <a:ext cx="680444" cy="680444"/>
          </a:xfrm>
          <a:prstGeom prst="rect">
            <a:avLst/>
          </a:prstGeom>
        </p:spPr>
      </p:pic>
      <p:pic>
        <p:nvPicPr>
          <p:cNvPr id="20" name="Picture 19" descr="A group of colorful crosses&#10;&#10;Description automatically generated">
            <a:extLst>
              <a:ext uri="{FF2B5EF4-FFF2-40B4-BE49-F238E27FC236}">
                <a16:creationId xmlns:a16="http://schemas.microsoft.com/office/drawing/2014/main" id="{E00153FF-BDC8-43EA-04B9-FE4FC4A6258E}"/>
              </a:ext>
            </a:extLst>
          </p:cNvPr>
          <p:cNvPicPr>
            <a:picLocks noChangeAspect="1"/>
          </p:cNvPicPr>
          <p:nvPr/>
        </p:nvPicPr>
        <p:blipFill rotWithShape="1">
          <a:blip r:embed="rId8">
            <a:extLst>
              <a:ext uri="{28A0092B-C50C-407E-A947-70E740481C1C}">
                <a14:useLocalDpi xmlns:a14="http://schemas.microsoft.com/office/drawing/2010/main" val="0"/>
              </a:ext>
            </a:extLst>
          </a:blip>
          <a:srcRect l="21644" t="17260" r="23494" b="17364"/>
          <a:stretch/>
        </p:blipFill>
        <p:spPr>
          <a:xfrm>
            <a:off x="5525058" y="2302262"/>
            <a:ext cx="601964" cy="492326"/>
          </a:xfrm>
          <a:prstGeom prst="rect">
            <a:avLst/>
          </a:prstGeom>
        </p:spPr>
      </p:pic>
      <p:pic>
        <p:nvPicPr>
          <p:cNvPr id="21" name="Picture 20" descr="A black and red logo&#10;&#10;Description automatically generated">
            <a:extLst>
              <a:ext uri="{FF2B5EF4-FFF2-40B4-BE49-F238E27FC236}">
                <a16:creationId xmlns:a16="http://schemas.microsoft.com/office/drawing/2014/main" id="{C9785C75-A295-237E-CF3B-D6137484655A}"/>
              </a:ext>
            </a:extLst>
          </p:cNvPr>
          <p:cNvPicPr>
            <a:picLocks noChangeAspect="1"/>
          </p:cNvPicPr>
          <p:nvPr/>
        </p:nvPicPr>
        <p:blipFill rotWithShape="1">
          <a:blip r:embed="rId4">
            <a:extLst>
              <a:ext uri="{28A0092B-C50C-407E-A947-70E740481C1C}">
                <a14:useLocalDpi xmlns:a14="http://schemas.microsoft.com/office/drawing/2010/main" val="0"/>
              </a:ext>
            </a:extLst>
          </a:blip>
          <a:srcRect l="11284" t="33062" r="74717" b="34203"/>
          <a:stretch/>
        </p:blipFill>
        <p:spPr>
          <a:xfrm>
            <a:off x="3418610" y="2400428"/>
            <a:ext cx="376904" cy="483097"/>
          </a:xfrm>
          <a:prstGeom prst="rect">
            <a:avLst/>
          </a:prstGeom>
        </p:spPr>
      </p:pic>
      <p:sp>
        <p:nvSpPr>
          <p:cNvPr id="32" name="Curved Right Arrow 31">
            <a:extLst>
              <a:ext uri="{FF2B5EF4-FFF2-40B4-BE49-F238E27FC236}">
                <a16:creationId xmlns:a16="http://schemas.microsoft.com/office/drawing/2014/main" id="{D9308110-E3B1-677E-4324-B35B476273E5}"/>
              </a:ext>
            </a:extLst>
          </p:cNvPr>
          <p:cNvSpPr/>
          <p:nvPr/>
        </p:nvSpPr>
        <p:spPr>
          <a:xfrm rot="20772609">
            <a:off x="230557" y="1661074"/>
            <a:ext cx="607375" cy="297373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Right Arrow 32">
            <a:extLst>
              <a:ext uri="{FF2B5EF4-FFF2-40B4-BE49-F238E27FC236}">
                <a16:creationId xmlns:a16="http://schemas.microsoft.com/office/drawing/2014/main" id="{CAD80B57-B5DA-BAAB-9A39-AC41CB32EB46}"/>
              </a:ext>
            </a:extLst>
          </p:cNvPr>
          <p:cNvSpPr/>
          <p:nvPr/>
        </p:nvSpPr>
        <p:spPr>
          <a:xfrm rot="11811521">
            <a:off x="8031552" y="1160999"/>
            <a:ext cx="802390" cy="312630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descr="Authentication PNG, Vector, PSD, and ...">
            <a:extLst>
              <a:ext uri="{FF2B5EF4-FFF2-40B4-BE49-F238E27FC236}">
                <a16:creationId xmlns:a16="http://schemas.microsoft.com/office/drawing/2014/main" id="{8DB4B159-D266-981A-C4D2-AF23BF9614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3821" y="3869400"/>
            <a:ext cx="867516" cy="86751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7BE2351-9255-3197-493D-0E381BB7A046}"/>
              </a:ext>
            </a:extLst>
          </p:cNvPr>
          <p:cNvSpPr txBox="1"/>
          <p:nvPr/>
        </p:nvSpPr>
        <p:spPr>
          <a:xfrm>
            <a:off x="6193067" y="4732907"/>
            <a:ext cx="1789382" cy="276999"/>
          </a:xfrm>
          <a:prstGeom prst="rect">
            <a:avLst/>
          </a:prstGeom>
          <a:noFill/>
        </p:spPr>
        <p:txBody>
          <a:bodyPr wrap="square" rtlCol="0">
            <a:spAutoFit/>
          </a:bodyPr>
          <a:lstStyle/>
          <a:p>
            <a:r>
              <a:rPr lang="en-IN" sz="1200" b="1" dirty="0">
                <a:solidFill>
                  <a:schemeClr val="bg2"/>
                </a:solidFill>
                <a:latin typeface="Oswald" pitchFamily="2" charset="77"/>
              </a:rPr>
              <a:t>User Authentication</a:t>
            </a:r>
            <a:endParaRPr lang="en-US" sz="1200" b="1" dirty="0">
              <a:solidFill>
                <a:schemeClr val="bg2"/>
              </a:solidFill>
              <a:latin typeface="Oswald" pitchFamily="2" charset="77"/>
            </a:endParaRPr>
          </a:p>
        </p:txBody>
      </p:sp>
      <p:sp>
        <p:nvSpPr>
          <p:cNvPr id="35" name="Down Arrow 34">
            <a:extLst>
              <a:ext uri="{FF2B5EF4-FFF2-40B4-BE49-F238E27FC236}">
                <a16:creationId xmlns:a16="http://schemas.microsoft.com/office/drawing/2014/main" id="{A663628B-5E9C-52F1-D939-CDA41060A116}"/>
              </a:ext>
            </a:extLst>
          </p:cNvPr>
          <p:cNvSpPr/>
          <p:nvPr/>
        </p:nvSpPr>
        <p:spPr>
          <a:xfrm rot="16200000" flipH="1">
            <a:off x="3096137" y="4002043"/>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8363731C-0CF6-E32B-A72B-5795FF02DD91}"/>
              </a:ext>
            </a:extLst>
          </p:cNvPr>
          <p:cNvSpPr/>
          <p:nvPr/>
        </p:nvSpPr>
        <p:spPr>
          <a:xfrm rot="16200000" flipH="1">
            <a:off x="5474992" y="4001594"/>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rved Right Arrow 36">
            <a:extLst>
              <a:ext uri="{FF2B5EF4-FFF2-40B4-BE49-F238E27FC236}">
                <a16:creationId xmlns:a16="http://schemas.microsoft.com/office/drawing/2014/main" id="{0200E52F-E6B2-4DDA-C656-8E69D330518E}"/>
              </a:ext>
            </a:extLst>
          </p:cNvPr>
          <p:cNvSpPr/>
          <p:nvPr/>
        </p:nvSpPr>
        <p:spPr>
          <a:xfrm rot="13883680">
            <a:off x="7001166" y="923681"/>
            <a:ext cx="442596" cy="1935088"/>
          </a:xfrm>
          <a:prstGeom prst="curvedRightArrow">
            <a:avLst>
              <a:gd name="adj1" fmla="val 25000"/>
              <a:gd name="adj2" fmla="val 50000"/>
              <a:gd name="adj3" fmla="val 312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Right Arrow 37">
            <a:extLst>
              <a:ext uri="{FF2B5EF4-FFF2-40B4-BE49-F238E27FC236}">
                <a16:creationId xmlns:a16="http://schemas.microsoft.com/office/drawing/2014/main" id="{6A83A1C8-CDA2-B372-2FDC-5B4650EDB873}"/>
              </a:ext>
            </a:extLst>
          </p:cNvPr>
          <p:cNvSpPr/>
          <p:nvPr/>
        </p:nvSpPr>
        <p:spPr>
          <a:xfrm rot="19084724">
            <a:off x="1593240" y="1400545"/>
            <a:ext cx="442596" cy="1935088"/>
          </a:xfrm>
          <a:prstGeom prst="curvedRightArrow">
            <a:avLst>
              <a:gd name="adj1" fmla="val 25000"/>
              <a:gd name="adj2" fmla="val 50000"/>
              <a:gd name="adj3" fmla="val 312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wn Arrow 38">
            <a:extLst>
              <a:ext uri="{FF2B5EF4-FFF2-40B4-BE49-F238E27FC236}">
                <a16:creationId xmlns:a16="http://schemas.microsoft.com/office/drawing/2014/main" id="{C5DF4FC4-89DF-687B-DFE8-E53FFC47EEF9}"/>
              </a:ext>
            </a:extLst>
          </p:cNvPr>
          <p:cNvSpPr/>
          <p:nvPr/>
        </p:nvSpPr>
        <p:spPr>
          <a:xfrm rot="16200000" flipH="1">
            <a:off x="4314563" y="2343225"/>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0" name="Down Arrow 39">
            <a:extLst>
              <a:ext uri="{FF2B5EF4-FFF2-40B4-BE49-F238E27FC236}">
                <a16:creationId xmlns:a16="http://schemas.microsoft.com/office/drawing/2014/main" id="{CB741A32-DB83-66F2-368F-EDF22B93CF63}"/>
              </a:ext>
            </a:extLst>
          </p:cNvPr>
          <p:cNvSpPr/>
          <p:nvPr/>
        </p:nvSpPr>
        <p:spPr>
          <a:xfrm rot="5400000" flipH="1">
            <a:off x="5883025" y="735841"/>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0AB9F953-2E52-EAB5-9D8D-2E250CD14904}"/>
              </a:ext>
            </a:extLst>
          </p:cNvPr>
          <p:cNvSpPr/>
          <p:nvPr/>
        </p:nvSpPr>
        <p:spPr>
          <a:xfrm rot="5400000" flipH="1">
            <a:off x="2960085" y="783364"/>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54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472854F4-6855-0E30-0618-267CF3A41409}"/>
              </a:ext>
            </a:extLst>
          </p:cNvPr>
          <p:cNvPicPr>
            <a:picLocks noChangeAspect="1"/>
          </p:cNvPicPr>
          <p:nvPr/>
        </p:nvPicPr>
        <p:blipFill>
          <a:blip r:embed="rId3"/>
          <a:stretch>
            <a:fillRect/>
          </a:stretch>
        </p:blipFill>
        <p:spPr>
          <a:xfrm>
            <a:off x="-273455" y="-39951"/>
            <a:ext cx="7018410" cy="664142"/>
          </a:xfrm>
          <a:prstGeom prst="rect">
            <a:avLst/>
          </a:prstGeom>
        </p:spPr>
      </p:pic>
      <p:sp>
        <p:nvSpPr>
          <p:cNvPr id="1137" name="Google Shape;1137;p69"/>
          <p:cNvSpPr txBox="1">
            <a:spLocks noGrp="1"/>
          </p:cNvSpPr>
          <p:nvPr>
            <p:ph type="title"/>
          </p:nvPr>
        </p:nvSpPr>
        <p:spPr>
          <a:xfrm>
            <a:off x="474767" y="0"/>
            <a:ext cx="6006715" cy="602100"/>
          </a:xfrm>
          <a:prstGeom prst="rect">
            <a:avLst/>
          </a:prstGeom>
        </p:spPr>
        <p:txBody>
          <a:bodyPr spcFirstLastPara="1" wrap="square" lIns="91425" tIns="91425" rIns="91425" bIns="91425" anchor="t" anchorCtr="0">
            <a:noAutofit/>
          </a:bodyPr>
          <a:lstStyle/>
          <a:p>
            <a:r>
              <a:rPr lang="en-US" sz="2800" dirty="0">
                <a:solidFill>
                  <a:schemeClr val="bg2"/>
                </a:solidFill>
                <a:latin typeface="Oswald" pitchFamily="2" charset="77"/>
              </a:rPr>
              <a:t>DATABRICKS TO GITHUB CONNECTION</a:t>
            </a:r>
            <a:br>
              <a:rPr lang="en-US" sz="2800" dirty="0">
                <a:solidFill>
                  <a:schemeClr val="bg2"/>
                </a:solidFill>
                <a:latin typeface="Oswald" pitchFamily="2" charset="77"/>
              </a:rPr>
            </a:br>
            <a:endParaRPr sz="28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pic>
        <p:nvPicPr>
          <p:cNvPr id="3" name="Picture 2" descr="A black and red logo&#10;&#10;Description automatically generated">
            <a:extLst>
              <a:ext uri="{FF2B5EF4-FFF2-40B4-BE49-F238E27FC236}">
                <a16:creationId xmlns:a16="http://schemas.microsoft.com/office/drawing/2014/main" id="{F949B2A7-2320-77C9-9070-1540E509E02E}"/>
              </a:ext>
            </a:extLst>
          </p:cNvPr>
          <p:cNvPicPr>
            <a:picLocks noChangeAspect="1"/>
          </p:cNvPicPr>
          <p:nvPr/>
        </p:nvPicPr>
        <p:blipFill rotWithShape="1">
          <a:blip r:embed="rId4">
            <a:extLst>
              <a:ext uri="{28A0092B-C50C-407E-A947-70E740481C1C}">
                <a14:useLocalDpi xmlns:a14="http://schemas.microsoft.com/office/drawing/2010/main" val="0"/>
              </a:ext>
            </a:extLst>
          </a:blip>
          <a:srcRect l="11284" t="33062" r="6542" b="32343"/>
          <a:stretch/>
        </p:blipFill>
        <p:spPr>
          <a:xfrm>
            <a:off x="77367" y="958511"/>
            <a:ext cx="2212340" cy="510540"/>
          </a:xfrm>
          <a:prstGeom prst="rect">
            <a:avLst/>
          </a:prstGeom>
        </p:spPr>
      </p:pic>
      <p:sp>
        <p:nvSpPr>
          <p:cNvPr id="32" name="Curved Right Arrow 31">
            <a:extLst>
              <a:ext uri="{FF2B5EF4-FFF2-40B4-BE49-F238E27FC236}">
                <a16:creationId xmlns:a16="http://schemas.microsoft.com/office/drawing/2014/main" id="{D9308110-E3B1-677E-4324-B35B476273E5}"/>
              </a:ext>
            </a:extLst>
          </p:cNvPr>
          <p:cNvSpPr/>
          <p:nvPr/>
        </p:nvSpPr>
        <p:spPr>
          <a:xfrm rot="21355315">
            <a:off x="227004" y="1523863"/>
            <a:ext cx="779510" cy="330024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Right Arrow 32">
            <a:extLst>
              <a:ext uri="{FF2B5EF4-FFF2-40B4-BE49-F238E27FC236}">
                <a16:creationId xmlns:a16="http://schemas.microsoft.com/office/drawing/2014/main" id="{CAD80B57-B5DA-BAAB-9A39-AC41CB32EB46}"/>
              </a:ext>
            </a:extLst>
          </p:cNvPr>
          <p:cNvSpPr/>
          <p:nvPr/>
        </p:nvSpPr>
        <p:spPr>
          <a:xfrm rot="11811521">
            <a:off x="8108826" y="1381037"/>
            <a:ext cx="802390" cy="312630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own Arrow 34">
            <a:extLst>
              <a:ext uri="{FF2B5EF4-FFF2-40B4-BE49-F238E27FC236}">
                <a16:creationId xmlns:a16="http://schemas.microsoft.com/office/drawing/2014/main" id="{A663628B-5E9C-52F1-D939-CDA41060A116}"/>
              </a:ext>
            </a:extLst>
          </p:cNvPr>
          <p:cNvSpPr/>
          <p:nvPr/>
        </p:nvSpPr>
        <p:spPr>
          <a:xfrm rot="16200000" flipH="1">
            <a:off x="3096137" y="4002043"/>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8363731C-0CF6-E32B-A72B-5795FF02DD91}"/>
              </a:ext>
            </a:extLst>
          </p:cNvPr>
          <p:cNvSpPr/>
          <p:nvPr/>
        </p:nvSpPr>
        <p:spPr>
          <a:xfrm rot="16200000" flipH="1">
            <a:off x="5474992" y="4001594"/>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rved Right Arrow 36">
            <a:extLst>
              <a:ext uri="{FF2B5EF4-FFF2-40B4-BE49-F238E27FC236}">
                <a16:creationId xmlns:a16="http://schemas.microsoft.com/office/drawing/2014/main" id="{0200E52F-E6B2-4DDA-C656-8E69D330518E}"/>
              </a:ext>
            </a:extLst>
          </p:cNvPr>
          <p:cNvSpPr/>
          <p:nvPr/>
        </p:nvSpPr>
        <p:spPr>
          <a:xfrm rot="3243749" flipH="1">
            <a:off x="6908823" y="1326291"/>
            <a:ext cx="513732" cy="2184391"/>
          </a:xfrm>
          <a:prstGeom prst="curvedRightArrow">
            <a:avLst>
              <a:gd name="adj1" fmla="val 25000"/>
              <a:gd name="adj2" fmla="val 50000"/>
              <a:gd name="adj3" fmla="val 312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Right Arrow 37">
            <a:extLst>
              <a:ext uri="{FF2B5EF4-FFF2-40B4-BE49-F238E27FC236}">
                <a16:creationId xmlns:a16="http://schemas.microsoft.com/office/drawing/2014/main" id="{6A83A1C8-CDA2-B372-2FDC-5B4650EDB873}"/>
              </a:ext>
            </a:extLst>
          </p:cNvPr>
          <p:cNvSpPr/>
          <p:nvPr/>
        </p:nvSpPr>
        <p:spPr>
          <a:xfrm rot="8196795" flipH="1">
            <a:off x="1854684" y="1383272"/>
            <a:ext cx="531950" cy="1987436"/>
          </a:xfrm>
          <a:prstGeom prst="curvedRightArrow">
            <a:avLst>
              <a:gd name="adj1" fmla="val 25000"/>
              <a:gd name="adj2" fmla="val 50000"/>
              <a:gd name="adj3" fmla="val 312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wn Arrow 39">
            <a:extLst>
              <a:ext uri="{FF2B5EF4-FFF2-40B4-BE49-F238E27FC236}">
                <a16:creationId xmlns:a16="http://schemas.microsoft.com/office/drawing/2014/main" id="{CB741A32-DB83-66F2-368F-EDF22B93CF63}"/>
              </a:ext>
            </a:extLst>
          </p:cNvPr>
          <p:cNvSpPr/>
          <p:nvPr/>
        </p:nvSpPr>
        <p:spPr>
          <a:xfrm rot="5400000" flipH="1">
            <a:off x="6556182" y="944451"/>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0AB9F953-2E52-EAB5-9D8D-2E250CD14904}"/>
              </a:ext>
            </a:extLst>
          </p:cNvPr>
          <p:cNvSpPr/>
          <p:nvPr/>
        </p:nvSpPr>
        <p:spPr>
          <a:xfrm rot="5400000" flipH="1">
            <a:off x="2642771" y="920287"/>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red logo&#10;&#10;Description automatically generated">
            <a:extLst>
              <a:ext uri="{FF2B5EF4-FFF2-40B4-BE49-F238E27FC236}">
                <a16:creationId xmlns:a16="http://schemas.microsoft.com/office/drawing/2014/main" id="{C80B5D81-DFFD-47E3-9BE0-7CAF39A5F003}"/>
              </a:ext>
            </a:extLst>
          </p:cNvPr>
          <p:cNvPicPr>
            <a:picLocks noChangeAspect="1"/>
          </p:cNvPicPr>
          <p:nvPr/>
        </p:nvPicPr>
        <p:blipFill rotWithShape="1">
          <a:blip r:embed="rId4">
            <a:extLst>
              <a:ext uri="{28A0092B-C50C-407E-A947-70E740481C1C}">
                <a14:useLocalDpi xmlns:a14="http://schemas.microsoft.com/office/drawing/2010/main" val="0"/>
              </a:ext>
            </a:extLst>
          </a:blip>
          <a:srcRect l="11284" t="33062" r="73283" b="33114"/>
          <a:stretch/>
        </p:blipFill>
        <p:spPr>
          <a:xfrm>
            <a:off x="1361632" y="3622738"/>
            <a:ext cx="870607" cy="1045903"/>
          </a:xfrm>
          <a:prstGeom prst="rect">
            <a:avLst/>
          </a:prstGeom>
        </p:spPr>
      </p:pic>
      <p:sp>
        <p:nvSpPr>
          <p:cNvPr id="16" name="TextBox 15">
            <a:extLst>
              <a:ext uri="{FF2B5EF4-FFF2-40B4-BE49-F238E27FC236}">
                <a16:creationId xmlns:a16="http://schemas.microsoft.com/office/drawing/2014/main" id="{9F507C2E-81A2-02E9-A577-16819973F192}"/>
              </a:ext>
            </a:extLst>
          </p:cNvPr>
          <p:cNvSpPr txBox="1"/>
          <p:nvPr/>
        </p:nvSpPr>
        <p:spPr>
          <a:xfrm>
            <a:off x="1137269" y="4671708"/>
            <a:ext cx="1412489" cy="276999"/>
          </a:xfrm>
          <a:prstGeom prst="rect">
            <a:avLst/>
          </a:prstGeom>
          <a:noFill/>
        </p:spPr>
        <p:txBody>
          <a:bodyPr wrap="square" rtlCol="0">
            <a:spAutoFit/>
          </a:bodyPr>
          <a:lstStyle/>
          <a:p>
            <a:r>
              <a:rPr lang="en-IN" sz="1200" b="1" dirty="0">
                <a:solidFill>
                  <a:schemeClr val="bg2"/>
                </a:solidFill>
                <a:latin typeface="Oswald" pitchFamily="2" charset="77"/>
              </a:rPr>
              <a:t>CREATE A BRANCH</a:t>
            </a:r>
            <a:endParaRPr lang="en-US" sz="1200" b="1" dirty="0">
              <a:solidFill>
                <a:schemeClr val="bg2"/>
              </a:solidFill>
              <a:latin typeface="Oswald" pitchFamily="2" charset="77"/>
            </a:endParaRPr>
          </a:p>
        </p:txBody>
      </p:sp>
      <p:sp>
        <p:nvSpPr>
          <p:cNvPr id="17" name="AutoShape 43">
            <a:extLst>
              <a:ext uri="{FF2B5EF4-FFF2-40B4-BE49-F238E27FC236}">
                <a16:creationId xmlns:a16="http://schemas.microsoft.com/office/drawing/2014/main" id="{1F8620FA-4F98-D123-4F80-4127A171E966}"/>
              </a:ext>
            </a:extLst>
          </p:cNvPr>
          <p:cNvSpPr/>
          <p:nvPr/>
        </p:nvSpPr>
        <p:spPr>
          <a:xfrm>
            <a:off x="2387486" y="1228624"/>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22" name="AutoShape 43">
            <a:extLst>
              <a:ext uri="{FF2B5EF4-FFF2-40B4-BE49-F238E27FC236}">
                <a16:creationId xmlns:a16="http://schemas.microsoft.com/office/drawing/2014/main" id="{FC572354-2CD8-A357-468C-C2FA598F13D3}"/>
              </a:ext>
            </a:extLst>
          </p:cNvPr>
          <p:cNvSpPr/>
          <p:nvPr/>
        </p:nvSpPr>
        <p:spPr>
          <a:xfrm>
            <a:off x="6229524" y="1284674"/>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pic>
        <p:nvPicPr>
          <p:cNvPr id="23" name="Picture 22" descr="A screenshot of a computer&#10;&#10;Description automatically generated">
            <a:extLst>
              <a:ext uri="{FF2B5EF4-FFF2-40B4-BE49-F238E27FC236}">
                <a16:creationId xmlns:a16="http://schemas.microsoft.com/office/drawing/2014/main" id="{A3AEBF4D-FE42-1B51-1DF2-D6BB17C51467}"/>
              </a:ext>
            </a:extLst>
          </p:cNvPr>
          <p:cNvPicPr>
            <a:picLocks noChangeAspect="1"/>
          </p:cNvPicPr>
          <p:nvPr/>
        </p:nvPicPr>
        <p:blipFill rotWithShape="1">
          <a:blip r:embed="rId5">
            <a:extLst>
              <a:ext uri="{28A0092B-C50C-407E-A947-70E740481C1C}">
                <a14:useLocalDpi xmlns:a14="http://schemas.microsoft.com/office/drawing/2010/main" val="0"/>
              </a:ext>
            </a:extLst>
          </a:blip>
          <a:srcRect l="29269" t="42466" r="53513" b="14089"/>
          <a:stretch/>
        </p:blipFill>
        <p:spPr>
          <a:xfrm>
            <a:off x="3954122" y="3704759"/>
            <a:ext cx="782887" cy="881863"/>
          </a:xfrm>
          <a:prstGeom prst="rect">
            <a:avLst/>
          </a:prstGeom>
        </p:spPr>
      </p:pic>
      <p:sp>
        <p:nvSpPr>
          <p:cNvPr id="25" name="TextBox 24">
            <a:extLst>
              <a:ext uri="{FF2B5EF4-FFF2-40B4-BE49-F238E27FC236}">
                <a16:creationId xmlns:a16="http://schemas.microsoft.com/office/drawing/2014/main" id="{8F5F0EEE-8424-5B9C-49F9-671A0F63CD21}"/>
              </a:ext>
            </a:extLst>
          </p:cNvPr>
          <p:cNvSpPr txBox="1"/>
          <p:nvPr/>
        </p:nvSpPr>
        <p:spPr>
          <a:xfrm>
            <a:off x="3667967" y="4671709"/>
            <a:ext cx="1398974" cy="276999"/>
          </a:xfrm>
          <a:prstGeom prst="rect">
            <a:avLst/>
          </a:prstGeom>
          <a:noFill/>
        </p:spPr>
        <p:txBody>
          <a:bodyPr wrap="square" rtlCol="0">
            <a:spAutoFit/>
          </a:bodyPr>
          <a:lstStyle/>
          <a:p>
            <a:r>
              <a:rPr lang="en-IN" sz="1200" b="1" dirty="0">
                <a:solidFill>
                  <a:schemeClr val="bg2"/>
                </a:solidFill>
                <a:latin typeface="Oswald" pitchFamily="2" charset="77"/>
              </a:rPr>
              <a:t>CREATE NOTEBOOK</a:t>
            </a:r>
            <a:endParaRPr lang="en-US" sz="1200" b="1" dirty="0">
              <a:solidFill>
                <a:schemeClr val="bg2"/>
              </a:solidFill>
              <a:latin typeface="Oswald" pitchFamily="2" charset="77"/>
            </a:endParaRPr>
          </a:p>
        </p:txBody>
      </p:sp>
      <p:pic>
        <p:nvPicPr>
          <p:cNvPr id="26" name="Picture 25" descr="A logo with text on it&#10;&#10;Description automatically generated">
            <a:extLst>
              <a:ext uri="{FF2B5EF4-FFF2-40B4-BE49-F238E27FC236}">
                <a16:creationId xmlns:a16="http://schemas.microsoft.com/office/drawing/2014/main" id="{13994FE9-2E20-8EE8-2B6A-336B8CF76931}"/>
              </a:ext>
            </a:extLst>
          </p:cNvPr>
          <p:cNvPicPr>
            <a:picLocks noChangeAspect="1"/>
          </p:cNvPicPr>
          <p:nvPr/>
        </p:nvPicPr>
        <p:blipFill rotWithShape="1">
          <a:blip r:embed="rId6">
            <a:extLst>
              <a:ext uri="{28A0092B-C50C-407E-A947-70E740481C1C}">
                <a14:useLocalDpi xmlns:a14="http://schemas.microsoft.com/office/drawing/2010/main" val="0"/>
              </a:ext>
            </a:extLst>
          </a:blip>
          <a:srcRect l="28736" r="27693" b="34931"/>
          <a:stretch/>
        </p:blipFill>
        <p:spPr>
          <a:xfrm>
            <a:off x="6654762" y="3869401"/>
            <a:ext cx="811856" cy="678946"/>
          </a:xfrm>
          <a:prstGeom prst="rect">
            <a:avLst/>
          </a:prstGeom>
        </p:spPr>
      </p:pic>
      <p:sp>
        <p:nvSpPr>
          <p:cNvPr id="28" name="TextBox 27">
            <a:extLst>
              <a:ext uri="{FF2B5EF4-FFF2-40B4-BE49-F238E27FC236}">
                <a16:creationId xmlns:a16="http://schemas.microsoft.com/office/drawing/2014/main" id="{B33E24C3-C4BC-8D30-8633-A560E65D52C3}"/>
              </a:ext>
            </a:extLst>
          </p:cNvPr>
          <p:cNvSpPr txBox="1"/>
          <p:nvPr/>
        </p:nvSpPr>
        <p:spPr>
          <a:xfrm>
            <a:off x="6350939" y="4650700"/>
            <a:ext cx="2172247" cy="276999"/>
          </a:xfrm>
          <a:prstGeom prst="rect">
            <a:avLst/>
          </a:prstGeom>
          <a:noFill/>
        </p:spPr>
        <p:txBody>
          <a:bodyPr wrap="square">
            <a:spAutoFit/>
          </a:bodyPr>
          <a:lstStyle/>
          <a:p>
            <a:r>
              <a:rPr lang="en-IN" sz="1200" b="1" dirty="0">
                <a:solidFill>
                  <a:schemeClr val="bg2"/>
                </a:solidFill>
                <a:latin typeface="Oswald" pitchFamily="2" charset="77"/>
                <a:cs typeface="Calibri" panose="020F0502020204030204" pitchFamily="34" charset="0"/>
              </a:rPr>
              <a:t>PUSH CHANGES TO GIT</a:t>
            </a:r>
            <a:endParaRPr lang="en-US" sz="1200" b="1" dirty="0">
              <a:solidFill>
                <a:schemeClr val="bg2"/>
              </a:solidFill>
              <a:latin typeface="Oswald" pitchFamily="2" charset="77"/>
              <a:cs typeface="Calibri" panose="020F0502020204030204" pitchFamily="34" charset="0"/>
            </a:endParaRPr>
          </a:p>
        </p:txBody>
      </p:sp>
      <p:pic>
        <p:nvPicPr>
          <p:cNvPr id="29" name="Picture 28" descr="A close up of a server&#10;&#10;Description automatically generated">
            <a:extLst>
              <a:ext uri="{FF2B5EF4-FFF2-40B4-BE49-F238E27FC236}">
                <a16:creationId xmlns:a16="http://schemas.microsoft.com/office/drawing/2014/main" id="{C0267C9A-B555-93F1-E29D-1B060C2EB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0070" y="2393440"/>
            <a:ext cx="700406" cy="700406"/>
          </a:xfrm>
          <a:prstGeom prst="rect">
            <a:avLst/>
          </a:prstGeom>
        </p:spPr>
      </p:pic>
      <p:pic>
        <p:nvPicPr>
          <p:cNvPr id="30" name="Picture 29" descr="A close up of a server&#10;&#10;Description automatically generated">
            <a:extLst>
              <a:ext uri="{FF2B5EF4-FFF2-40B4-BE49-F238E27FC236}">
                <a16:creationId xmlns:a16="http://schemas.microsoft.com/office/drawing/2014/main" id="{6FEB04D0-583B-74BF-D168-EA6F4C333F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8852" y="2384222"/>
            <a:ext cx="726874" cy="726874"/>
          </a:xfrm>
          <a:prstGeom prst="rect">
            <a:avLst/>
          </a:prstGeom>
        </p:spPr>
      </p:pic>
      <p:sp>
        <p:nvSpPr>
          <p:cNvPr id="31" name="Down Arrow 30">
            <a:extLst>
              <a:ext uri="{FF2B5EF4-FFF2-40B4-BE49-F238E27FC236}">
                <a16:creationId xmlns:a16="http://schemas.microsoft.com/office/drawing/2014/main" id="{5F98429C-245D-AF8F-B431-F2941311B3B1}"/>
              </a:ext>
            </a:extLst>
          </p:cNvPr>
          <p:cNvSpPr/>
          <p:nvPr/>
        </p:nvSpPr>
        <p:spPr>
          <a:xfrm rot="5400000" flipH="1">
            <a:off x="4249342" y="2383926"/>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logo with text on it&#10;&#10;Description automatically generated">
            <a:extLst>
              <a:ext uri="{FF2B5EF4-FFF2-40B4-BE49-F238E27FC236}">
                <a16:creationId xmlns:a16="http://schemas.microsoft.com/office/drawing/2014/main" id="{CD56D1E5-4FD4-8C8E-F179-7BC9E3F75E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3798" y="175151"/>
            <a:ext cx="2143125" cy="1200150"/>
          </a:xfrm>
          <a:prstGeom prst="rect">
            <a:avLst/>
          </a:prstGeom>
        </p:spPr>
      </p:pic>
      <p:sp>
        <p:nvSpPr>
          <p:cNvPr id="44" name="TextBox 43">
            <a:extLst>
              <a:ext uri="{FF2B5EF4-FFF2-40B4-BE49-F238E27FC236}">
                <a16:creationId xmlns:a16="http://schemas.microsoft.com/office/drawing/2014/main" id="{E0A0E2D0-1525-CC65-8B1A-5D52F06F55E3}"/>
              </a:ext>
            </a:extLst>
          </p:cNvPr>
          <p:cNvSpPr txBox="1"/>
          <p:nvPr/>
        </p:nvSpPr>
        <p:spPr>
          <a:xfrm>
            <a:off x="2724900" y="3152155"/>
            <a:ext cx="1585854" cy="276999"/>
          </a:xfrm>
          <a:prstGeom prst="rect">
            <a:avLst/>
          </a:prstGeom>
          <a:noFill/>
        </p:spPr>
        <p:txBody>
          <a:bodyPr wrap="square">
            <a:spAutoFit/>
          </a:bodyPr>
          <a:lstStyle/>
          <a:p>
            <a:r>
              <a:rPr lang="en-IN" sz="1200" b="1" dirty="0">
                <a:solidFill>
                  <a:schemeClr val="bg2"/>
                </a:solidFill>
                <a:latin typeface="Oswald" pitchFamily="2" charset="77"/>
              </a:rPr>
              <a:t>DATABRICKS REPOS</a:t>
            </a:r>
            <a:endParaRPr lang="en-US" sz="1200" b="1" dirty="0">
              <a:solidFill>
                <a:schemeClr val="bg2"/>
              </a:solidFill>
              <a:latin typeface="Oswald" pitchFamily="2" charset="77"/>
            </a:endParaRPr>
          </a:p>
        </p:txBody>
      </p:sp>
      <p:sp>
        <p:nvSpPr>
          <p:cNvPr id="46" name="TextBox 45">
            <a:extLst>
              <a:ext uri="{FF2B5EF4-FFF2-40B4-BE49-F238E27FC236}">
                <a16:creationId xmlns:a16="http://schemas.microsoft.com/office/drawing/2014/main" id="{BAD2C86F-4111-E373-9B69-F059A47F539C}"/>
              </a:ext>
            </a:extLst>
          </p:cNvPr>
          <p:cNvSpPr txBox="1"/>
          <p:nvPr/>
        </p:nvSpPr>
        <p:spPr>
          <a:xfrm>
            <a:off x="4694602" y="3143362"/>
            <a:ext cx="2258259" cy="276999"/>
          </a:xfrm>
          <a:prstGeom prst="rect">
            <a:avLst/>
          </a:prstGeom>
          <a:noFill/>
        </p:spPr>
        <p:txBody>
          <a:bodyPr wrap="square">
            <a:spAutoFit/>
          </a:bodyPr>
          <a:lstStyle/>
          <a:p>
            <a:r>
              <a:rPr lang="en-IN" sz="1200" b="1" dirty="0">
                <a:solidFill>
                  <a:schemeClr val="bg2"/>
                </a:solidFill>
                <a:latin typeface="Oswald" pitchFamily="2" charset="77"/>
              </a:rPr>
              <a:t>GITHUB REPOSITORY</a:t>
            </a:r>
            <a:endParaRPr lang="en-US" sz="1200" b="1" dirty="0">
              <a:solidFill>
                <a:schemeClr val="bg2"/>
              </a:solidFill>
              <a:latin typeface="Oswald" pitchFamily="2" charset="77"/>
            </a:endParaRPr>
          </a:p>
        </p:txBody>
      </p:sp>
      <p:sp>
        <p:nvSpPr>
          <p:cNvPr id="48" name="TextBox 47">
            <a:extLst>
              <a:ext uri="{FF2B5EF4-FFF2-40B4-BE49-F238E27FC236}">
                <a16:creationId xmlns:a16="http://schemas.microsoft.com/office/drawing/2014/main" id="{9BFB90D2-AF35-3BEB-3CE4-0044831BBE0E}"/>
              </a:ext>
            </a:extLst>
          </p:cNvPr>
          <p:cNvSpPr txBox="1"/>
          <p:nvPr/>
        </p:nvSpPr>
        <p:spPr>
          <a:xfrm>
            <a:off x="3088031" y="1611277"/>
            <a:ext cx="1832704" cy="276999"/>
          </a:xfrm>
          <a:prstGeom prst="rect">
            <a:avLst/>
          </a:prstGeom>
          <a:noFill/>
        </p:spPr>
        <p:txBody>
          <a:bodyPr wrap="square">
            <a:spAutoFit/>
          </a:bodyPr>
          <a:lstStyle/>
          <a:p>
            <a:r>
              <a:rPr lang="en-IN" sz="1200" b="1" dirty="0">
                <a:solidFill>
                  <a:schemeClr val="bg2"/>
                </a:solidFill>
                <a:latin typeface="Oswald" pitchFamily="2" charset="77"/>
              </a:rPr>
              <a:t>GIT INTEGRATION</a:t>
            </a:r>
            <a:endParaRPr lang="en-US" sz="1200" b="1" dirty="0">
              <a:solidFill>
                <a:schemeClr val="bg2"/>
              </a:solidFill>
              <a:latin typeface="Oswald" pitchFamily="2" charset="77"/>
            </a:endParaRPr>
          </a:p>
        </p:txBody>
      </p:sp>
      <p:pic>
        <p:nvPicPr>
          <p:cNvPr id="49" name="Picture 48" descr="A logo with text on it&#10;&#10;Description automatically generated">
            <a:extLst>
              <a:ext uri="{FF2B5EF4-FFF2-40B4-BE49-F238E27FC236}">
                <a16:creationId xmlns:a16="http://schemas.microsoft.com/office/drawing/2014/main" id="{9DFC6C42-D7B8-B7E3-F63C-13FA882C9B31}"/>
              </a:ext>
            </a:extLst>
          </p:cNvPr>
          <p:cNvPicPr>
            <a:picLocks noChangeAspect="1"/>
          </p:cNvPicPr>
          <p:nvPr/>
        </p:nvPicPr>
        <p:blipFill rotWithShape="1">
          <a:blip r:embed="rId6">
            <a:extLst>
              <a:ext uri="{28A0092B-C50C-407E-A947-70E740481C1C}">
                <a14:useLocalDpi xmlns:a14="http://schemas.microsoft.com/office/drawing/2010/main" val="0"/>
              </a:ext>
            </a:extLst>
          </a:blip>
          <a:srcRect l="28736" r="27693" b="34931"/>
          <a:stretch/>
        </p:blipFill>
        <p:spPr>
          <a:xfrm>
            <a:off x="3180662" y="716704"/>
            <a:ext cx="980720" cy="820165"/>
          </a:xfrm>
          <a:prstGeom prst="rect">
            <a:avLst/>
          </a:prstGeom>
        </p:spPr>
      </p:pic>
      <p:pic>
        <p:nvPicPr>
          <p:cNvPr id="50" name="Picture 49" descr="A black and white symbol&#10;&#10;Description automatically generated">
            <a:extLst>
              <a:ext uri="{FF2B5EF4-FFF2-40B4-BE49-F238E27FC236}">
                <a16:creationId xmlns:a16="http://schemas.microsoft.com/office/drawing/2014/main" id="{9D2BAA88-0974-278E-7FEB-5AD71E7D65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7390" y="728652"/>
            <a:ext cx="740399" cy="740399"/>
          </a:xfrm>
          <a:prstGeom prst="rect">
            <a:avLst/>
          </a:prstGeom>
        </p:spPr>
      </p:pic>
      <p:sp>
        <p:nvSpPr>
          <p:cNvPr id="51" name="Down Arrow 50">
            <a:extLst>
              <a:ext uri="{FF2B5EF4-FFF2-40B4-BE49-F238E27FC236}">
                <a16:creationId xmlns:a16="http://schemas.microsoft.com/office/drawing/2014/main" id="{A8FA504F-B7A2-38C9-775B-2C60FDDB9087}"/>
              </a:ext>
            </a:extLst>
          </p:cNvPr>
          <p:cNvSpPr/>
          <p:nvPr/>
        </p:nvSpPr>
        <p:spPr>
          <a:xfrm rot="5400000" flipH="1">
            <a:off x="4525409" y="948313"/>
            <a:ext cx="210075" cy="6804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5E8974-0DBB-297C-2D55-F83F04B51B4C}"/>
              </a:ext>
            </a:extLst>
          </p:cNvPr>
          <p:cNvSpPr txBox="1"/>
          <p:nvPr/>
        </p:nvSpPr>
        <p:spPr>
          <a:xfrm>
            <a:off x="4949564" y="1576449"/>
            <a:ext cx="1176901" cy="276999"/>
          </a:xfrm>
          <a:prstGeom prst="rect">
            <a:avLst/>
          </a:prstGeom>
          <a:noFill/>
        </p:spPr>
        <p:txBody>
          <a:bodyPr wrap="square">
            <a:spAutoFit/>
          </a:bodyPr>
          <a:lstStyle/>
          <a:p>
            <a:r>
              <a:rPr lang="en-IN" sz="1200" b="1" dirty="0">
                <a:solidFill>
                  <a:schemeClr val="bg2"/>
                </a:solidFill>
                <a:latin typeface="Oswald" pitchFamily="2" charset="77"/>
              </a:rPr>
              <a:t>USER SETTINGS</a:t>
            </a:r>
            <a:endParaRPr lang="en-US" sz="1200" b="1" dirty="0">
              <a:solidFill>
                <a:schemeClr val="bg2"/>
              </a:solidFill>
              <a:latin typeface="Oswald" pitchFamily="2" charset="77"/>
            </a:endParaRPr>
          </a:p>
        </p:txBody>
      </p:sp>
    </p:spTree>
    <p:extLst>
      <p:ext uri="{BB962C8B-B14F-4D97-AF65-F5344CB8AC3E}">
        <p14:creationId xmlns:p14="http://schemas.microsoft.com/office/powerpoint/2010/main" val="390572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4" name="Picture 23" descr="A black and white square&#10;&#10;Description automatically generated">
            <a:extLst>
              <a:ext uri="{FF2B5EF4-FFF2-40B4-BE49-F238E27FC236}">
                <a16:creationId xmlns:a16="http://schemas.microsoft.com/office/drawing/2014/main" id="{DF5AB47B-F60F-6B5F-78A9-324349D81CBD}"/>
              </a:ext>
            </a:extLst>
          </p:cNvPr>
          <p:cNvPicPr>
            <a:picLocks noChangeAspect="1"/>
          </p:cNvPicPr>
          <p:nvPr/>
        </p:nvPicPr>
        <p:blipFill>
          <a:blip r:embed="rId3"/>
          <a:stretch>
            <a:fillRect/>
          </a:stretch>
        </p:blipFill>
        <p:spPr>
          <a:xfrm>
            <a:off x="242888" y="268080"/>
            <a:ext cx="8767762" cy="4461083"/>
          </a:xfrm>
          <a:prstGeom prst="rect">
            <a:avLst/>
          </a:prstGeom>
        </p:spPr>
      </p:pic>
      <p:sp>
        <p:nvSpPr>
          <p:cNvPr id="1137" name="Google Shape;1137;p69"/>
          <p:cNvSpPr txBox="1">
            <a:spLocks noGrp="1"/>
          </p:cNvSpPr>
          <p:nvPr>
            <p:ph type="title"/>
          </p:nvPr>
        </p:nvSpPr>
        <p:spPr>
          <a:xfrm>
            <a:off x="2508186" y="1555313"/>
            <a:ext cx="3988307" cy="602100"/>
          </a:xfrm>
          <a:prstGeom prst="rect">
            <a:avLst/>
          </a:prstGeom>
        </p:spPr>
        <p:txBody>
          <a:bodyPr spcFirstLastPara="1" wrap="square" lIns="91425" tIns="91425" rIns="91425" bIns="91425" anchor="t" anchorCtr="0">
            <a:noAutofit/>
          </a:bodyPr>
          <a:lstStyle/>
          <a:p>
            <a:pPr algn="ctr"/>
            <a:r>
              <a:rPr lang="en-US" sz="3600" dirty="0">
                <a:solidFill>
                  <a:schemeClr val="bg2"/>
                </a:solidFill>
                <a:latin typeface="Oswald" pitchFamily="2" charset="77"/>
              </a:rPr>
              <a:t>DATA ANALYTICS</a:t>
            </a:r>
            <a:br>
              <a:rPr lang="en-US" sz="3600" dirty="0">
                <a:solidFill>
                  <a:schemeClr val="bg2"/>
                </a:solidFill>
                <a:latin typeface="Oswald" pitchFamily="2" charset="77"/>
              </a:rPr>
            </a:br>
            <a:endParaRPr sz="36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pic>
        <p:nvPicPr>
          <p:cNvPr id="10296" name="Picture 56" descr="Analytics - Free computer icons">
            <a:extLst>
              <a:ext uri="{FF2B5EF4-FFF2-40B4-BE49-F238E27FC236}">
                <a16:creationId xmlns:a16="http://schemas.microsoft.com/office/drawing/2014/main" id="{F06DF1A3-ECAA-B62A-77DF-2239AFED8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82" y="2233613"/>
            <a:ext cx="24193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8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D2525B9-5618-7FAF-3F95-D806E87693A8}"/>
              </a:ext>
            </a:extLst>
          </p:cNvPr>
          <p:cNvSpPr>
            <a:spLocks noGrp="1"/>
          </p:cNvSpPr>
          <p:nvPr>
            <p:ph type="title"/>
          </p:nvPr>
        </p:nvSpPr>
        <p:spPr>
          <a:xfrm>
            <a:off x="157150" y="-8930"/>
            <a:ext cx="6157200" cy="602100"/>
          </a:xfrm>
        </p:spPr>
        <p:txBody>
          <a:bodyPr/>
          <a:lstStyle/>
          <a:p>
            <a:endParaRPr lang="en-US" dirty="0"/>
          </a:p>
        </p:txBody>
      </p:sp>
      <p:pic>
        <p:nvPicPr>
          <p:cNvPr id="4" name="Picture 3" descr="A black and white square&#10;&#10;Description automatically generated">
            <a:extLst>
              <a:ext uri="{FF2B5EF4-FFF2-40B4-BE49-F238E27FC236}">
                <a16:creationId xmlns:a16="http://schemas.microsoft.com/office/drawing/2014/main" id="{115C0168-2034-5013-1721-17E2E25673CD}"/>
              </a:ext>
            </a:extLst>
          </p:cNvPr>
          <p:cNvPicPr>
            <a:picLocks noChangeAspect="1"/>
          </p:cNvPicPr>
          <p:nvPr/>
        </p:nvPicPr>
        <p:blipFill>
          <a:blip r:embed="rId4"/>
          <a:stretch>
            <a:fillRect/>
          </a:stretch>
        </p:blipFill>
        <p:spPr>
          <a:xfrm>
            <a:off x="-273455" y="-39951"/>
            <a:ext cx="7018410" cy="66414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0E6061A8-4841-285A-9BEC-AFEF79754D17}"/>
              </a:ext>
            </a:extLst>
          </p:cNvPr>
          <p:cNvPicPr>
            <a:picLocks noChangeAspect="1"/>
          </p:cNvPicPr>
          <p:nvPr/>
        </p:nvPicPr>
        <p:blipFill>
          <a:blip r:embed="rId5"/>
          <a:stretch>
            <a:fillRect/>
          </a:stretch>
        </p:blipFill>
        <p:spPr>
          <a:xfrm>
            <a:off x="435933" y="933450"/>
            <a:ext cx="8165807" cy="3886200"/>
          </a:xfrm>
          <a:prstGeom prst="rect">
            <a:avLst/>
          </a:prstGeom>
        </p:spPr>
      </p:pic>
      <p:sp>
        <p:nvSpPr>
          <p:cNvPr id="10" name="TextBox 9">
            <a:extLst>
              <a:ext uri="{FF2B5EF4-FFF2-40B4-BE49-F238E27FC236}">
                <a16:creationId xmlns:a16="http://schemas.microsoft.com/office/drawing/2014/main" id="{46562704-3264-D624-9307-341C376EBFF9}"/>
              </a:ext>
            </a:extLst>
          </p:cNvPr>
          <p:cNvSpPr txBox="1"/>
          <p:nvPr/>
        </p:nvSpPr>
        <p:spPr>
          <a:xfrm>
            <a:off x="296542" y="62240"/>
            <a:ext cx="5878416" cy="523220"/>
          </a:xfrm>
          <a:prstGeom prst="rect">
            <a:avLst/>
          </a:prstGeom>
          <a:noFill/>
        </p:spPr>
        <p:txBody>
          <a:bodyPr wrap="square">
            <a:spAutoFit/>
          </a:bodyPr>
          <a:lstStyle/>
          <a:p>
            <a:r>
              <a:rPr lang="en-US" sz="2800" b="1" i="0" dirty="0">
                <a:solidFill>
                  <a:srgbClr val="1F1F1F"/>
                </a:solidFill>
                <a:effectLst/>
                <a:latin typeface="Oswald" pitchFamily="2" charset="77"/>
              </a:rPr>
              <a:t>Vegetables Trends in US </a:t>
            </a:r>
            <a:r>
              <a:rPr lang="en-US" sz="1600" b="1" i="0" dirty="0">
                <a:solidFill>
                  <a:srgbClr val="1F1F1F"/>
                </a:solidFill>
                <a:effectLst/>
                <a:latin typeface="Oswald" pitchFamily="2" charset="77"/>
              </a:rPr>
              <a:t>(1970-2020)</a:t>
            </a:r>
            <a:r>
              <a:rPr lang="en-US" sz="1600" b="0" i="0" dirty="0">
                <a:solidFill>
                  <a:srgbClr val="1F1F1F"/>
                </a:solidFill>
                <a:effectLst/>
                <a:latin typeface="Oswald" pitchFamily="2" charset="77"/>
              </a:rPr>
              <a:t> </a:t>
            </a:r>
            <a:endParaRPr lang="en-US" sz="1600" dirty="0">
              <a:latin typeface="Oswald" pitchFamily="2" charset="77"/>
            </a:endParaRPr>
          </a:p>
        </p:txBody>
      </p:sp>
    </p:spTree>
    <p:extLst>
      <p:ext uri="{BB962C8B-B14F-4D97-AF65-F5344CB8AC3E}">
        <p14:creationId xmlns:p14="http://schemas.microsoft.com/office/powerpoint/2010/main" val="384220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D2525B9-5618-7FAF-3F95-D806E87693A8}"/>
              </a:ext>
            </a:extLst>
          </p:cNvPr>
          <p:cNvSpPr>
            <a:spLocks noGrp="1"/>
          </p:cNvSpPr>
          <p:nvPr>
            <p:ph type="title"/>
          </p:nvPr>
        </p:nvSpPr>
        <p:spPr>
          <a:xfrm>
            <a:off x="157150" y="-8930"/>
            <a:ext cx="6157200" cy="602100"/>
          </a:xfrm>
        </p:spPr>
        <p:txBody>
          <a:bodyPr/>
          <a:lstStyle/>
          <a:p>
            <a:endParaRPr lang="en-US" dirty="0"/>
          </a:p>
        </p:txBody>
      </p:sp>
      <p:pic>
        <p:nvPicPr>
          <p:cNvPr id="4" name="Picture 3" descr="A black and white square&#10;&#10;Description automatically generated">
            <a:extLst>
              <a:ext uri="{FF2B5EF4-FFF2-40B4-BE49-F238E27FC236}">
                <a16:creationId xmlns:a16="http://schemas.microsoft.com/office/drawing/2014/main" id="{115C0168-2034-5013-1721-17E2E25673CD}"/>
              </a:ext>
            </a:extLst>
          </p:cNvPr>
          <p:cNvPicPr>
            <a:picLocks noChangeAspect="1"/>
          </p:cNvPicPr>
          <p:nvPr/>
        </p:nvPicPr>
        <p:blipFill>
          <a:blip r:embed="rId4"/>
          <a:stretch>
            <a:fillRect/>
          </a:stretch>
        </p:blipFill>
        <p:spPr>
          <a:xfrm>
            <a:off x="-273455" y="-39951"/>
            <a:ext cx="7018410" cy="664142"/>
          </a:xfrm>
          <a:prstGeom prst="rect">
            <a:avLst/>
          </a:prstGeom>
        </p:spPr>
      </p:pic>
      <p:sp>
        <p:nvSpPr>
          <p:cNvPr id="10" name="TextBox 9">
            <a:extLst>
              <a:ext uri="{FF2B5EF4-FFF2-40B4-BE49-F238E27FC236}">
                <a16:creationId xmlns:a16="http://schemas.microsoft.com/office/drawing/2014/main" id="{46562704-3264-D624-9307-341C376EBFF9}"/>
              </a:ext>
            </a:extLst>
          </p:cNvPr>
          <p:cNvSpPr txBox="1"/>
          <p:nvPr/>
        </p:nvSpPr>
        <p:spPr>
          <a:xfrm>
            <a:off x="194929" y="60880"/>
            <a:ext cx="4529471" cy="523220"/>
          </a:xfrm>
          <a:prstGeom prst="rect">
            <a:avLst/>
          </a:prstGeom>
          <a:noFill/>
        </p:spPr>
        <p:txBody>
          <a:bodyPr wrap="square">
            <a:spAutoFit/>
          </a:bodyPr>
          <a:lstStyle/>
          <a:p>
            <a:r>
              <a:rPr lang="en-US" sz="2800" b="1" dirty="0">
                <a:solidFill>
                  <a:srgbClr val="1F1F1F"/>
                </a:solidFill>
                <a:latin typeface="Oswald" pitchFamily="2" charset="77"/>
              </a:rPr>
              <a:t>Beans Trends </a:t>
            </a:r>
            <a:r>
              <a:rPr lang="en-US" sz="2800" b="1" i="0" dirty="0">
                <a:solidFill>
                  <a:srgbClr val="1F1F1F"/>
                </a:solidFill>
                <a:effectLst/>
                <a:latin typeface="Oswald" pitchFamily="2" charset="77"/>
              </a:rPr>
              <a:t>in US</a:t>
            </a:r>
            <a:r>
              <a:rPr lang="en-US" sz="2800" b="0" i="0" dirty="0">
                <a:solidFill>
                  <a:srgbClr val="1F1F1F"/>
                </a:solidFill>
                <a:effectLst/>
                <a:latin typeface="Oswald" pitchFamily="2" charset="77"/>
              </a:rPr>
              <a:t> </a:t>
            </a:r>
            <a:r>
              <a:rPr lang="en-US" sz="1600" b="1" i="0" dirty="0">
                <a:solidFill>
                  <a:srgbClr val="1F1F1F"/>
                </a:solidFill>
                <a:effectLst/>
                <a:latin typeface="Oswald" pitchFamily="2" charset="77"/>
              </a:rPr>
              <a:t>(1980-2020)</a:t>
            </a:r>
            <a:r>
              <a:rPr lang="en-US" sz="1600" b="0" i="0" dirty="0">
                <a:solidFill>
                  <a:srgbClr val="1F1F1F"/>
                </a:solidFill>
                <a:effectLst/>
                <a:latin typeface="Oswald" pitchFamily="2" charset="77"/>
              </a:rPr>
              <a:t> </a:t>
            </a:r>
            <a:endParaRPr lang="en-US" sz="1600" dirty="0">
              <a:latin typeface="Oswald" pitchFamily="2" charset="77"/>
            </a:endParaRPr>
          </a:p>
        </p:txBody>
      </p:sp>
      <p:pic>
        <p:nvPicPr>
          <p:cNvPr id="7" name="Picture 6" descr="A screenshot of a graph&#10;&#10;Description automatically generated">
            <a:extLst>
              <a:ext uri="{FF2B5EF4-FFF2-40B4-BE49-F238E27FC236}">
                <a16:creationId xmlns:a16="http://schemas.microsoft.com/office/drawing/2014/main" id="{B9D1F3D1-5EF3-E5A1-4107-5DD4484B8672}"/>
              </a:ext>
            </a:extLst>
          </p:cNvPr>
          <p:cNvPicPr>
            <a:picLocks noChangeAspect="1"/>
          </p:cNvPicPr>
          <p:nvPr/>
        </p:nvPicPr>
        <p:blipFill>
          <a:blip r:embed="rId5"/>
          <a:stretch>
            <a:fillRect/>
          </a:stretch>
        </p:blipFill>
        <p:spPr>
          <a:xfrm>
            <a:off x="287079" y="756916"/>
            <a:ext cx="8335925" cy="4165515"/>
          </a:xfrm>
          <a:prstGeom prst="rect">
            <a:avLst/>
          </a:prstGeom>
        </p:spPr>
      </p:pic>
    </p:spTree>
    <p:extLst>
      <p:ext uri="{BB962C8B-B14F-4D97-AF65-F5344CB8AC3E}">
        <p14:creationId xmlns:p14="http://schemas.microsoft.com/office/powerpoint/2010/main" val="3113057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D2525B9-5618-7FAF-3F95-D806E87693A8}"/>
              </a:ext>
            </a:extLst>
          </p:cNvPr>
          <p:cNvSpPr>
            <a:spLocks noGrp="1"/>
          </p:cNvSpPr>
          <p:nvPr>
            <p:ph type="title"/>
          </p:nvPr>
        </p:nvSpPr>
        <p:spPr>
          <a:xfrm>
            <a:off x="157150" y="-8930"/>
            <a:ext cx="6157200" cy="602100"/>
          </a:xfrm>
        </p:spPr>
        <p:txBody>
          <a:bodyPr/>
          <a:lstStyle/>
          <a:p>
            <a:endParaRPr lang="en-US" dirty="0"/>
          </a:p>
        </p:txBody>
      </p:sp>
      <p:pic>
        <p:nvPicPr>
          <p:cNvPr id="4" name="Picture 3" descr="A black and white square&#10;&#10;Description automatically generated">
            <a:extLst>
              <a:ext uri="{FF2B5EF4-FFF2-40B4-BE49-F238E27FC236}">
                <a16:creationId xmlns:a16="http://schemas.microsoft.com/office/drawing/2014/main" id="{115C0168-2034-5013-1721-17E2E25673CD}"/>
              </a:ext>
            </a:extLst>
          </p:cNvPr>
          <p:cNvPicPr>
            <a:picLocks noChangeAspect="1"/>
          </p:cNvPicPr>
          <p:nvPr/>
        </p:nvPicPr>
        <p:blipFill>
          <a:blip r:embed="rId4"/>
          <a:stretch>
            <a:fillRect/>
          </a:stretch>
        </p:blipFill>
        <p:spPr>
          <a:xfrm>
            <a:off x="-273455" y="-16127"/>
            <a:ext cx="7018410" cy="664142"/>
          </a:xfrm>
          <a:prstGeom prst="rect">
            <a:avLst/>
          </a:prstGeom>
        </p:spPr>
      </p:pic>
      <p:sp>
        <p:nvSpPr>
          <p:cNvPr id="10" name="TextBox 9">
            <a:extLst>
              <a:ext uri="{FF2B5EF4-FFF2-40B4-BE49-F238E27FC236}">
                <a16:creationId xmlns:a16="http://schemas.microsoft.com/office/drawing/2014/main" id="{46562704-3264-D624-9307-341C376EBFF9}"/>
              </a:ext>
            </a:extLst>
          </p:cNvPr>
          <p:cNvSpPr txBox="1"/>
          <p:nvPr/>
        </p:nvSpPr>
        <p:spPr>
          <a:xfrm>
            <a:off x="157150" y="76634"/>
            <a:ext cx="7721721" cy="523220"/>
          </a:xfrm>
          <a:prstGeom prst="rect">
            <a:avLst/>
          </a:prstGeom>
          <a:noFill/>
        </p:spPr>
        <p:txBody>
          <a:bodyPr wrap="square">
            <a:spAutoFit/>
          </a:bodyPr>
          <a:lstStyle/>
          <a:p>
            <a:pPr algn="l"/>
            <a:r>
              <a:rPr lang="en-US" sz="2800" b="1" i="0" dirty="0">
                <a:solidFill>
                  <a:srgbClr val="1F1F1F"/>
                </a:solidFill>
                <a:effectLst/>
                <a:latin typeface="Oswald" pitchFamily="2" charset="77"/>
              </a:rPr>
              <a:t>Veggies &amp; Beans Trends in the US </a:t>
            </a:r>
            <a:r>
              <a:rPr lang="en-US" sz="1600" b="1" i="0" dirty="0">
                <a:solidFill>
                  <a:srgbClr val="1F1F1F"/>
                </a:solidFill>
                <a:effectLst/>
                <a:latin typeface="Oswald" pitchFamily="2" charset="77"/>
              </a:rPr>
              <a:t>(1970-2020)</a:t>
            </a:r>
            <a:r>
              <a:rPr lang="en-US" sz="1600" b="0" i="0" dirty="0">
                <a:solidFill>
                  <a:srgbClr val="1F1F1F"/>
                </a:solidFill>
                <a:effectLst/>
                <a:latin typeface="Oswald" pitchFamily="2" charset="77"/>
              </a:rPr>
              <a:t> </a:t>
            </a:r>
          </a:p>
        </p:txBody>
      </p:sp>
      <p:pic>
        <p:nvPicPr>
          <p:cNvPr id="8" name="Picture 7" descr="A screenshot of a computer screen&#10;&#10;Description automatically generated">
            <a:extLst>
              <a:ext uri="{FF2B5EF4-FFF2-40B4-BE49-F238E27FC236}">
                <a16:creationId xmlns:a16="http://schemas.microsoft.com/office/drawing/2014/main" id="{C2F1C563-10B8-E651-7E02-DAA731A48E15}"/>
              </a:ext>
            </a:extLst>
          </p:cNvPr>
          <p:cNvPicPr>
            <a:picLocks noChangeAspect="1"/>
          </p:cNvPicPr>
          <p:nvPr/>
        </p:nvPicPr>
        <p:blipFill>
          <a:blip r:embed="rId5"/>
          <a:stretch>
            <a:fillRect/>
          </a:stretch>
        </p:blipFill>
        <p:spPr>
          <a:xfrm>
            <a:off x="157150" y="839971"/>
            <a:ext cx="8423323" cy="4008475"/>
          </a:xfrm>
          <a:prstGeom prst="rect">
            <a:avLst/>
          </a:prstGeom>
        </p:spPr>
      </p:pic>
    </p:spTree>
    <p:extLst>
      <p:ext uri="{BB962C8B-B14F-4D97-AF65-F5344CB8AC3E}">
        <p14:creationId xmlns:p14="http://schemas.microsoft.com/office/powerpoint/2010/main" val="54085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4" name="Picture 23" descr="A black and white square&#10;&#10;Description automatically generated">
            <a:extLst>
              <a:ext uri="{FF2B5EF4-FFF2-40B4-BE49-F238E27FC236}">
                <a16:creationId xmlns:a16="http://schemas.microsoft.com/office/drawing/2014/main" id="{DF5AB47B-F60F-6B5F-78A9-324349D81CBD}"/>
              </a:ext>
            </a:extLst>
          </p:cNvPr>
          <p:cNvPicPr>
            <a:picLocks noChangeAspect="1"/>
          </p:cNvPicPr>
          <p:nvPr/>
        </p:nvPicPr>
        <p:blipFill>
          <a:blip r:embed="rId3"/>
          <a:stretch>
            <a:fillRect/>
          </a:stretch>
        </p:blipFill>
        <p:spPr>
          <a:xfrm>
            <a:off x="242888" y="268080"/>
            <a:ext cx="8767762" cy="4461083"/>
          </a:xfrm>
          <a:prstGeom prst="rect">
            <a:avLst/>
          </a:prstGeom>
        </p:spPr>
      </p:pic>
      <p:sp>
        <p:nvSpPr>
          <p:cNvPr id="1137" name="Google Shape;1137;p69"/>
          <p:cNvSpPr txBox="1">
            <a:spLocks noGrp="1"/>
          </p:cNvSpPr>
          <p:nvPr>
            <p:ph type="title"/>
          </p:nvPr>
        </p:nvSpPr>
        <p:spPr>
          <a:xfrm>
            <a:off x="2848976" y="1664850"/>
            <a:ext cx="3446047" cy="602100"/>
          </a:xfrm>
          <a:prstGeom prst="rect">
            <a:avLst/>
          </a:prstGeom>
        </p:spPr>
        <p:txBody>
          <a:bodyPr spcFirstLastPara="1" wrap="square" lIns="91425" tIns="91425" rIns="91425" bIns="91425" anchor="t" anchorCtr="0">
            <a:noAutofit/>
          </a:bodyPr>
          <a:lstStyle/>
          <a:p>
            <a:pPr algn="ctr"/>
            <a:r>
              <a:rPr lang="en-US" sz="3600" dirty="0">
                <a:solidFill>
                  <a:schemeClr val="bg2"/>
                </a:solidFill>
                <a:latin typeface="Oswald" pitchFamily="2" charset="77"/>
              </a:rPr>
              <a:t>DATA MINING</a:t>
            </a:r>
            <a:br>
              <a:rPr lang="en-US" sz="3600" dirty="0">
                <a:solidFill>
                  <a:schemeClr val="bg2"/>
                </a:solidFill>
                <a:latin typeface="Oswald" pitchFamily="2" charset="77"/>
              </a:rPr>
            </a:br>
            <a:endParaRPr sz="36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ata Mining PNG Transparent Images Free Download | Vector Files | Pngtree">
            <a:extLst>
              <a:ext uri="{FF2B5EF4-FFF2-40B4-BE49-F238E27FC236}">
                <a16:creationId xmlns:a16="http://schemas.microsoft.com/office/drawing/2014/main" id="{18E95F01-04BE-5334-FB6F-CA45F7D73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8" y="1881188"/>
            <a:ext cx="300037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97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03773" y="-22174"/>
            <a:ext cx="6161906" cy="664142"/>
          </a:xfrm>
          <a:prstGeom prst="rect">
            <a:avLst/>
          </a:prstGeom>
        </p:spPr>
      </p:pic>
      <p:sp>
        <p:nvSpPr>
          <p:cNvPr id="22" name="Freeform 4">
            <a:extLst>
              <a:ext uri="{FF2B5EF4-FFF2-40B4-BE49-F238E27FC236}">
                <a16:creationId xmlns:a16="http://schemas.microsoft.com/office/drawing/2014/main" id="{42413E2C-F2A1-DE8F-03FA-F12FB25243A7}"/>
              </a:ext>
            </a:extLst>
          </p:cNvPr>
          <p:cNvSpPr/>
          <p:nvPr/>
        </p:nvSpPr>
        <p:spPr>
          <a:xfrm>
            <a:off x="607926" y="1970682"/>
            <a:ext cx="1352158" cy="664142"/>
          </a:xfrm>
          <a:custGeom>
            <a:avLst/>
            <a:gdLst/>
            <a:ahLst/>
            <a:cxnLst/>
            <a:rect l="l" t="t" r="r" b="b"/>
            <a:pathLst>
              <a:path w="2405384" h="919706">
                <a:moveTo>
                  <a:pt x="0" y="0"/>
                </a:moveTo>
                <a:lnTo>
                  <a:pt x="2405384" y="0"/>
                </a:lnTo>
                <a:lnTo>
                  <a:pt x="2405384" y="919706"/>
                </a:lnTo>
                <a:lnTo>
                  <a:pt x="0" y="919706"/>
                </a:lnTo>
                <a:lnTo>
                  <a:pt x="0" y="0"/>
                </a:lnTo>
                <a:close/>
              </a:path>
            </a:pathLst>
          </a:custGeom>
          <a:blipFill>
            <a:blip r:embed="rId4"/>
            <a:stretch>
              <a:fillRect/>
            </a:stretch>
          </a:blipFill>
        </p:spPr>
        <p:txBody>
          <a:bodyPr/>
          <a:lstStyle/>
          <a:p>
            <a:endParaRPr lang="en-US" sz="1200">
              <a:latin typeface="Oswald" pitchFamily="2" charset="77"/>
            </a:endParaRPr>
          </a:p>
        </p:txBody>
      </p:sp>
      <p:sp>
        <p:nvSpPr>
          <p:cNvPr id="24" name="Freeform 6">
            <a:extLst>
              <a:ext uri="{FF2B5EF4-FFF2-40B4-BE49-F238E27FC236}">
                <a16:creationId xmlns:a16="http://schemas.microsoft.com/office/drawing/2014/main" id="{2D904D5C-A893-4F72-003D-5EC11D6397BB}"/>
              </a:ext>
            </a:extLst>
          </p:cNvPr>
          <p:cNvSpPr/>
          <p:nvPr/>
        </p:nvSpPr>
        <p:spPr>
          <a:xfrm>
            <a:off x="539029" y="2480454"/>
            <a:ext cx="1239615" cy="881394"/>
          </a:xfrm>
          <a:custGeom>
            <a:avLst/>
            <a:gdLst/>
            <a:ahLst/>
            <a:cxnLst/>
            <a:rect l="l" t="t" r="r" b="b"/>
            <a:pathLst>
              <a:path w="2099741" h="1292148">
                <a:moveTo>
                  <a:pt x="0" y="0"/>
                </a:moveTo>
                <a:lnTo>
                  <a:pt x="2099740" y="0"/>
                </a:lnTo>
                <a:lnTo>
                  <a:pt x="2099740" y="1292148"/>
                </a:lnTo>
                <a:lnTo>
                  <a:pt x="0" y="1292148"/>
                </a:lnTo>
                <a:lnTo>
                  <a:pt x="0" y="0"/>
                </a:lnTo>
                <a:close/>
              </a:path>
            </a:pathLst>
          </a:custGeom>
          <a:blipFill>
            <a:blip r:embed="rId5"/>
            <a:stretch>
              <a:fillRect/>
            </a:stretch>
          </a:blipFill>
        </p:spPr>
        <p:txBody>
          <a:bodyPr/>
          <a:lstStyle/>
          <a:p>
            <a:endParaRPr lang="en-US" sz="1200">
              <a:latin typeface="Oswald" pitchFamily="2" charset="77"/>
            </a:endParaRPr>
          </a:p>
        </p:txBody>
      </p:sp>
      <p:sp>
        <p:nvSpPr>
          <p:cNvPr id="25" name="Freeform 7">
            <a:extLst>
              <a:ext uri="{FF2B5EF4-FFF2-40B4-BE49-F238E27FC236}">
                <a16:creationId xmlns:a16="http://schemas.microsoft.com/office/drawing/2014/main" id="{7085F16B-544A-81EB-92A6-7BC58335ED38}"/>
              </a:ext>
            </a:extLst>
          </p:cNvPr>
          <p:cNvSpPr/>
          <p:nvPr/>
        </p:nvSpPr>
        <p:spPr>
          <a:xfrm>
            <a:off x="650030" y="723596"/>
            <a:ext cx="935697" cy="805393"/>
          </a:xfrm>
          <a:custGeom>
            <a:avLst/>
            <a:gdLst/>
            <a:ahLst/>
            <a:cxnLst/>
            <a:rect l="l" t="t" r="r" b="b"/>
            <a:pathLst>
              <a:path w="1597603" h="1343207">
                <a:moveTo>
                  <a:pt x="0" y="0"/>
                </a:moveTo>
                <a:lnTo>
                  <a:pt x="1597602" y="0"/>
                </a:lnTo>
                <a:lnTo>
                  <a:pt x="1597602" y="1343207"/>
                </a:lnTo>
                <a:lnTo>
                  <a:pt x="0" y="1343207"/>
                </a:lnTo>
                <a:lnTo>
                  <a:pt x="0" y="0"/>
                </a:lnTo>
                <a:close/>
              </a:path>
            </a:pathLst>
          </a:custGeom>
          <a:blipFill>
            <a:blip r:embed="rId6"/>
            <a:stretch>
              <a:fillRect/>
            </a:stretch>
          </a:blipFill>
        </p:spPr>
        <p:txBody>
          <a:bodyPr/>
          <a:lstStyle/>
          <a:p>
            <a:endParaRPr lang="en-US" sz="1200">
              <a:latin typeface="Oswald" pitchFamily="2" charset="77"/>
            </a:endParaRPr>
          </a:p>
        </p:txBody>
      </p:sp>
      <p:sp>
        <p:nvSpPr>
          <p:cNvPr id="29" name="Freeform 10">
            <a:extLst>
              <a:ext uri="{FF2B5EF4-FFF2-40B4-BE49-F238E27FC236}">
                <a16:creationId xmlns:a16="http://schemas.microsoft.com/office/drawing/2014/main" id="{B3C1450B-51CD-8EBB-6F43-38554FE68849}"/>
              </a:ext>
            </a:extLst>
          </p:cNvPr>
          <p:cNvSpPr/>
          <p:nvPr/>
        </p:nvSpPr>
        <p:spPr>
          <a:xfrm>
            <a:off x="2334875" y="718109"/>
            <a:ext cx="1887451" cy="1389146"/>
          </a:xfrm>
          <a:custGeom>
            <a:avLst/>
            <a:gdLst/>
            <a:ahLst/>
            <a:cxnLst/>
            <a:rect l="l" t="t" r="r" b="b"/>
            <a:pathLst>
              <a:path w="3451806" h="2884176">
                <a:moveTo>
                  <a:pt x="0" y="0"/>
                </a:moveTo>
                <a:lnTo>
                  <a:pt x="3451806" y="0"/>
                </a:lnTo>
                <a:lnTo>
                  <a:pt x="3451806" y="2884176"/>
                </a:lnTo>
                <a:lnTo>
                  <a:pt x="0" y="2884176"/>
                </a:lnTo>
                <a:lnTo>
                  <a:pt x="0" y="0"/>
                </a:lnTo>
                <a:close/>
              </a:path>
            </a:pathLst>
          </a:custGeom>
          <a:blipFill>
            <a:blip r:embed="rId7"/>
            <a:stretch>
              <a:fillRect/>
            </a:stretch>
          </a:blipFill>
        </p:spPr>
        <p:txBody>
          <a:bodyPr/>
          <a:lstStyle/>
          <a:p>
            <a:endParaRPr lang="en-US" sz="1200">
              <a:latin typeface="Oswald" pitchFamily="2" charset="77"/>
            </a:endParaRPr>
          </a:p>
        </p:txBody>
      </p:sp>
      <p:sp>
        <p:nvSpPr>
          <p:cNvPr id="34" name="Freeform 13">
            <a:extLst>
              <a:ext uri="{FF2B5EF4-FFF2-40B4-BE49-F238E27FC236}">
                <a16:creationId xmlns:a16="http://schemas.microsoft.com/office/drawing/2014/main" id="{EAE961C2-9393-49A1-953F-39C8D2EC1DED}"/>
              </a:ext>
            </a:extLst>
          </p:cNvPr>
          <p:cNvSpPr/>
          <p:nvPr/>
        </p:nvSpPr>
        <p:spPr>
          <a:xfrm>
            <a:off x="2795273" y="2554569"/>
            <a:ext cx="906874" cy="891452"/>
          </a:xfrm>
          <a:custGeom>
            <a:avLst/>
            <a:gdLst/>
            <a:ahLst/>
            <a:cxnLst/>
            <a:rect l="l" t="t" r="r" b="b"/>
            <a:pathLst>
              <a:path w="1066835" h="1424279">
                <a:moveTo>
                  <a:pt x="0" y="0"/>
                </a:moveTo>
                <a:lnTo>
                  <a:pt x="1066835" y="0"/>
                </a:lnTo>
                <a:lnTo>
                  <a:pt x="1066835" y="1424279"/>
                </a:lnTo>
                <a:lnTo>
                  <a:pt x="0" y="1424279"/>
                </a:lnTo>
                <a:lnTo>
                  <a:pt x="0" y="0"/>
                </a:lnTo>
                <a:close/>
              </a:path>
            </a:pathLst>
          </a:custGeom>
          <a:blipFill>
            <a:blip r:embed="rId8"/>
            <a:stretch>
              <a:fillRect/>
            </a:stretch>
          </a:blipFill>
        </p:spPr>
        <p:txBody>
          <a:bodyPr/>
          <a:lstStyle/>
          <a:p>
            <a:endParaRPr lang="en-US" sz="1200">
              <a:latin typeface="Oswald" pitchFamily="2" charset="77"/>
            </a:endParaRPr>
          </a:p>
        </p:txBody>
      </p:sp>
      <p:sp>
        <p:nvSpPr>
          <p:cNvPr id="43" name="TextBox 17">
            <a:extLst>
              <a:ext uri="{FF2B5EF4-FFF2-40B4-BE49-F238E27FC236}">
                <a16:creationId xmlns:a16="http://schemas.microsoft.com/office/drawing/2014/main" id="{90A39DCA-8C44-2BFD-50D5-05B4D4D8888A}"/>
              </a:ext>
            </a:extLst>
          </p:cNvPr>
          <p:cNvSpPr txBox="1"/>
          <p:nvPr/>
        </p:nvSpPr>
        <p:spPr>
          <a:xfrm>
            <a:off x="-469375" y="190623"/>
            <a:ext cx="4858917" cy="324448"/>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K-Means Clustering</a:t>
            </a:r>
          </a:p>
        </p:txBody>
      </p:sp>
      <p:sp>
        <p:nvSpPr>
          <p:cNvPr id="44" name="TextBox 18">
            <a:extLst>
              <a:ext uri="{FF2B5EF4-FFF2-40B4-BE49-F238E27FC236}">
                <a16:creationId xmlns:a16="http://schemas.microsoft.com/office/drawing/2014/main" id="{D24493BA-F32D-BE40-7558-7E27663A827B}"/>
              </a:ext>
            </a:extLst>
          </p:cNvPr>
          <p:cNvSpPr txBox="1"/>
          <p:nvPr/>
        </p:nvSpPr>
        <p:spPr>
          <a:xfrm>
            <a:off x="589184" y="4798360"/>
            <a:ext cx="104034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S3 Bucket</a:t>
            </a:r>
          </a:p>
        </p:txBody>
      </p:sp>
      <p:sp>
        <p:nvSpPr>
          <p:cNvPr id="48" name="TextBox 19">
            <a:extLst>
              <a:ext uri="{FF2B5EF4-FFF2-40B4-BE49-F238E27FC236}">
                <a16:creationId xmlns:a16="http://schemas.microsoft.com/office/drawing/2014/main" id="{450DA566-EC2B-A4A4-4FA2-9DCD3B3DA097}"/>
              </a:ext>
            </a:extLst>
          </p:cNvPr>
          <p:cNvSpPr txBox="1"/>
          <p:nvPr/>
        </p:nvSpPr>
        <p:spPr>
          <a:xfrm>
            <a:off x="2192370" y="2158309"/>
            <a:ext cx="215073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Scalar Normalization</a:t>
            </a:r>
          </a:p>
        </p:txBody>
      </p:sp>
      <p:sp>
        <p:nvSpPr>
          <p:cNvPr id="49" name="TextBox 20">
            <a:extLst>
              <a:ext uri="{FF2B5EF4-FFF2-40B4-BE49-F238E27FC236}">
                <a16:creationId xmlns:a16="http://schemas.microsoft.com/office/drawing/2014/main" id="{9C1392BD-9229-F44E-40FD-7E877B5AF8E5}"/>
              </a:ext>
            </a:extLst>
          </p:cNvPr>
          <p:cNvSpPr txBox="1"/>
          <p:nvPr/>
        </p:nvSpPr>
        <p:spPr>
          <a:xfrm>
            <a:off x="2259052" y="3390336"/>
            <a:ext cx="1817886"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Feature Selection</a:t>
            </a:r>
          </a:p>
        </p:txBody>
      </p:sp>
      <p:sp>
        <p:nvSpPr>
          <p:cNvPr id="51" name="TextBox 22">
            <a:extLst>
              <a:ext uri="{FF2B5EF4-FFF2-40B4-BE49-F238E27FC236}">
                <a16:creationId xmlns:a16="http://schemas.microsoft.com/office/drawing/2014/main" id="{7D82B67D-A16C-5A7C-0F30-005323CF2161}"/>
              </a:ext>
            </a:extLst>
          </p:cNvPr>
          <p:cNvSpPr txBox="1"/>
          <p:nvPr/>
        </p:nvSpPr>
        <p:spPr>
          <a:xfrm>
            <a:off x="4763409" y="3348725"/>
            <a:ext cx="1820731"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K-means Clustering</a:t>
            </a:r>
          </a:p>
        </p:txBody>
      </p:sp>
      <p:sp>
        <p:nvSpPr>
          <p:cNvPr id="53" name="TextBox 24">
            <a:extLst>
              <a:ext uri="{FF2B5EF4-FFF2-40B4-BE49-F238E27FC236}">
                <a16:creationId xmlns:a16="http://schemas.microsoft.com/office/drawing/2014/main" id="{D9C61E7C-AE2D-622A-0FE7-C33B2144C5E4}"/>
              </a:ext>
            </a:extLst>
          </p:cNvPr>
          <p:cNvSpPr txBox="1"/>
          <p:nvPr/>
        </p:nvSpPr>
        <p:spPr>
          <a:xfrm>
            <a:off x="6684751" y="3479874"/>
            <a:ext cx="2056673"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Clustering Metrics</a:t>
            </a:r>
          </a:p>
        </p:txBody>
      </p:sp>
      <p:sp>
        <p:nvSpPr>
          <p:cNvPr id="57" name="TextBox 28">
            <a:extLst>
              <a:ext uri="{FF2B5EF4-FFF2-40B4-BE49-F238E27FC236}">
                <a16:creationId xmlns:a16="http://schemas.microsoft.com/office/drawing/2014/main" id="{81B3E817-D595-F2D7-AA53-55B0227196C1}"/>
              </a:ext>
            </a:extLst>
          </p:cNvPr>
          <p:cNvSpPr txBox="1"/>
          <p:nvPr/>
        </p:nvSpPr>
        <p:spPr>
          <a:xfrm>
            <a:off x="4800900" y="4852719"/>
            <a:ext cx="1760802" cy="254750"/>
          </a:xfrm>
          <a:prstGeom prst="rect">
            <a:avLst/>
          </a:prstGeom>
        </p:spPr>
        <p:txBody>
          <a:bodyPr lIns="0" tIns="0" rIns="0" bIns="0" rtlCol="0" anchor="t">
            <a:spAutoFit/>
          </a:bodyPr>
          <a:lstStyle/>
          <a:p>
            <a:pPr algn="ctr">
              <a:lnSpc>
                <a:spcPts val="2082"/>
              </a:lnSpc>
              <a:spcBef>
                <a:spcPct val="0"/>
              </a:spcBef>
            </a:pPr>
            <a:r>
              <a:rPr lang="en-US" sz="1600" b="0" i="0" dirty="0">
                <a:solidFill>
                  <a:srgbClr val="1F1F1F"/>
                </a:solidFill>
                <a:effectLst/>
                <a:latin typeface="Oswald" pitchFamily="2" charset="77"/>
              </a:rPr>
              <a:t>Silhouette Score</a:t>
            </a:r>
            <a:endParaRPr lang="en-US" sz="1200" spc="47" dirty="0">
              <a:solidFill>
                <a:srgbClr val="000000"/>
              </a:solidFill>
              <a:latin typeface="Oswald" pitchFamily="2" charset="77"/>
            </a:endParaRPr>
          </a:p>
        </p:txBody>
      </p:sp>
      <p:pic>
        <p:nvPicPr>
          <p:cNvPr id="9218" name="Picture 2" descr="Full Amazon S3 Guide (2020) | Logicata">
            <a:extLst>
              <a:ext uri="{FF2B5EF4-FFF2-40B4-BE49-F238E27FC236}">
                <a16:creationId xmlns:a16="http://schemas.microsoft.com/office/drawing/2014/main" id="{95F9F453-D727-0439-883D-A8118E8FB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560" y="3982480"/>
            <a:ext cx="815880" cy="815880"/>
          </a:xfrm>
          <a:prstGeom prst="rect">
            <a:avLst/>
          </a:prstGeom>
          <a:noFill/>
          <a:extLst>
            <a:ext uri="{909E8E84-426E-40DD-AFC4-6F175D3DCCD1}">
              <a14:hiddenFill xmlns:a14="http://schemas.microsoft.com/office/drawing/2010/main">
                <a:solidFill>
                  <a:srgbClr val="FFFFFF"/>
                </a:solidFill>
              </a14:hiddenFill>
            </a:ext>
          </a:extLst>
        </p:spPr>
      </p:pic>
      <p:sp>
        <p:nvSpPr>
          <p:cNvPr id="1099" name="Right Arrow 1098">
            <a:extLst>
              <a:ext uri="{FF2B5EF4-FFF2-40B4-BE49-F238E27FC236}">
                <a16:creationId xmlns:a16="http://schemas.microsoft.com/office/drawing/2014/main" id="{0F19FABB-7CED-26FA-AEF2-DD12671B782D}"/>
              </a:ext>
            </a:extLst>
          </p:cNvPr>
          <p:cNvSpPr/>
          <p:nvPr/>
        </p:nvSpPr>
        <p:spPr>
          <a:xfrm>
            <a:off x="1841232" y="289604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0" name="Right Arrow 1099">
            <a:extLst>
              <a:ext uri="{FF2B5EF4-FFF2-40B4-BE49-F238E27FC236}">
                <a16:creationId xmlns:a16="http://schemas.microsoft.com/office/drawing/2014/main" id="{DAB8F59E-7D19-276A-5525-F3696165A868}"/>
              </a:ext>
            </a:extLst>
          </p:cNvPr>
          <p:cNvSpPr/>
          <p:nvPr/>
        </p:nvSpPr>
        <p:spPr>
          <a:xfrm>
            <a:off x="3985727" y="2888021"/>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1" name="Right Arrow 1100">
            <a:extLst>
              <a:ext uri="{FF2B5EF4-FFF2-40B4-BE49-F238E27FC236}">
                <a16:creationId xmlns:a16="http://schemas.microsoft.com/office/drawing/2014/main" id="{EB6C1CA0-F84D-1D0F-E926-D9B0EB58EB3F}"/>
              </a:ext>
            </a:extLst>
          </p:cNvPr>
          <p:cNvSpPr/>
          <p:nvPr/>
        </p:nvSpPr>
        <p:spPr>
          <a:xfrm>
            <a:off x="6395813" y="288498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2" name="Right Arrow 1101">
            <a:extLst>
              <a:ext uri="{FF2B5EF4-FFF2-40B4-BE49-F238E27FC236}">
                <a16:creationId xmlns:a16="http://schemas.microsoft.com/office/drawing/2014/main" id="{7D0D2411-7126-7E8B-88AD-197CBA54D93F}"/>
              </a:ext>
            </a:extLst>
          </p:cNvPr>
          <p:cNvSpPr/>
          <p:nvPr/>
        </p:nvSpPr>
        <p:spPr>
          <a:xfrm rot="16200000">
            <a:off x="824742" y="177919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3" name="Right Arrow 1102">
            <a:extLst>
              <a:ext uri="{FF2B5EF4-FFF2-40B4-BE49-F238E27FC236}">
                <a16:creationId xmlns:a16="http://schemas.microsoft.com/office/drawing/2014/main" id="{274B6008-E5B5-1DD4-6BC3-E99432B16586}"/>
              </a:ext>
            </a:extLst>
          </p:cNvPr>
          <p:cNvSpPr/>
          <p:nvPr/>
        </p:nvSpPr>
        <p:spPr>
          <a:xfrm rot="5400000">
            <a:off x="836617" y="358291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pic>
        <p:nvPicPr>
          <p:cNvPr id="1111" name="Picture 10" descr="Diagnostic icon PNG and SVG Vector Free Download">
            <a:extLst>
              <a:ext uri="{FF2B5EF4-FFF2-40B4-BE49-F238E27FC236}">
                <a16:creationId xmlns:a16="http://schemas.microsoft.com/office/drawing/2014/main" id="{CCDB2164-5EAF-6E93-43AA-E89C6B4CE7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9265" y="4043717"/>
            <a:ext cx="588265" cy="754643"/>
          </a:xfrm>
          <a:prstGeom prst="rect">
            <a:avLst/>
          </a:prstGeom>
          <a:noFill/>
          <a:extLst>
            <a:ext uri="{909E8E84-426E-40DD-AFC4-6F175D3DCCD1}">
              <a14:hiddenFill xmlns:a14="http://schemas.microsoft.com/office/drawing/2010/main">
                <a:solidFill>
                  <a:srgbClr val="FFFFFF"/>
                </a:solidFill>
              </a14:hiddenFill>
            </a:ext>
          </a:extLst>
        </p:spPr>
      </p:pic>
      <p:sp>
        <p:nvSpPr>
          <p:cNvPr id="1113" name="Right Arrow 1112">
            <a:extLst>
              <a:ext uri="{FF2B5EF4-FFF2-40B4-BE49-F238E27FC236}">
                <a16:creationId xmlns:a16="http://schemas.microsoft.com/office/drawing/2014/main" id="{F306DD20-B8C2-1D57-7DB2-241B75222D79}"/>
              </a:ext>
            </a:extLst>
          </p:cNvPr>
          <p:cNvSpPr/>
          <p:nvPr/>
        </p:nvSpPr>
        <p:spPr>
          <a:xfrm rot="5400000">
            <a:off x="5400031" y="3687365"/>
            <a:ext cx="374936" cy="172551"/>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pic>
        <p:nvPicPr>
          <p:cNvPr id="2052" name="Picture 4" descr="K-Means Clustering Algorithm - Javatpoint">
            <a:extLst>
              <a:ext uri="{FF2B5EF4-FFF2-40B4-BE49-F238E27FC236}">
                <a16:creationId xmlns:a16="http://schemas.microsoft.com/office/drawing/2014/main" id="{6397D9E1-18B1-89C9-299F-AC2A371115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5075" y="1978879"/>
            <a:ext cx="1542697" cy="15312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uster analysis - Wikipedia">
            <a:extLst>
              <a:ext uri="{FF2B5EF4-FFF2-40B4-BE49-F238E27FC236}">
                <a16:creationId xmlns:a16="http://schemas.microsoft.com/office/drawing/2014/main" id="{83A2A350-0158-3C43-024F-FE83160C6C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82" y="2224081"/>
            <a:ext cx="1924642" cy="128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8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03773" y="-22174"/>
            <a:ext cx="6161906" cy="664142"/>
          </a:xfrm>
          <a:prstGeom prst="rect">
            <a:avLst/>
          </a:prstGeom>
        </p:spPr>
      </p:pic>
      <p:sp>
        <p:nvSpPr>
          <p:cNvPr id="43" name="TextBox 17">
            <a:extLst>
              <a:ext uri="{FF2B5EF4-FFF2-40B4-BE49-F238E27FC236}">
                <a16:creationId xmlns:a16="http://schemas.microsoft.com/office/drawing/2014/main" id="{90A39DCA-8C44-2BFD-50D5-05B4D4D8888A}"/>
              </a:ext>
            </a:extLst>
          </p:cNvPr>
          <p:cNvSpPr txBox="1"/>
          <p:nvPr/>
        </p:nvSpPr>
        <p:spPr>
          <a:xfrm>
            <a:off x="-469375" y="190623"/>
            <a:ext cx="4858917" cy="324448"/>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K-Means Clustering</a:t>
            </a:r>
          </a:p>
        </p:txBody>
      </p:sp>
      <p:pic>
        <p:nvPicPr>
          <p:cNvPr id="9" name="Picture 8" descr="A graph with blue and green dots&#10;&#10;Description automatically generated">
            <a:extLst>
              <a:ext uri="{FF2B5EF4-FFF2-40B4-BE49-F238E27FC236}">
                <a16:creationId xmlns:a16="http://schemas.microsoft.com/office/drawing/2014/main" id="{1AD16993-A56C-08AE-1A99-5F66B3E908F6}"/>
              </a:ext>
            </a:extLst>
          </p:cNvPr>
          <p:cNvPicPr>
            <a:picLocks noChangeAspect="1"/>
          </p:cNvPicPr>
          <p:nvPr/>
        </p:nvPicPr>
        <p:blipFill>
          <a:blip r:embed="rId4"/>
          <a:stretch>
            <a:fillRect/>
          </a:stretch>
        </p:blipFill>
        <p:spPr>
          <a:xfrm>
            <a:off x="267447" y="726600"/>
            <a:ext cx="4122095" cy="2227346"/>
          </a:xfrm>
          <a:prstGeom prst="rect">
            <a:avLst/>
          </a:prstGeom>
        </p:spPr>
      </p:pic>
      <p:pic>
        <p:nvPicPr>
          <p:cNvPr id="11" name="Picture 10" descr="A graph showing the difference between stock and surplus&#10;&#10;Description automatically generated">
            <a:extLst>
              <a:ext uri="{FF2B5EF4-FFF2-40B4-BE49-F238E27FC236}">
                <a16:creationId xmlns:a16="http://schemas.microsoft.com/office/drawing/2014/main" id="{37A0AD95-74E5-6DB8-1D4B-27D6850503A5}"/>
              </a:ext>
            </a:extLst>
          </p:cNvPr>
          <p:cNvPicPr>
            <a:picLocks noChangeAspect="1"/>
          </p:cNvPicPr>
          <p:nvPr/>
        </p:nvPicPr>
        <p:blipFill>
          <a:blip r:embed="rId5"/>
          <a:stretch>
            <a:fillRect/>
          </a:stretch>
        </p:blipFill>
        <p:spPr>
          <a:xfrm>
            <a:off x="4757737" y="726600"/>
            <a:ext cx="4097326" cy="2271299"/>
          </a:xfrm>
          <a:prstGeom prst="rect">
            <a:avLst/>
          </a:prstGeom>
        </p:spPr>
      </p:pic>
      <p:pic>
        <p:nvPicPr>
          <p:cNvPr id="13" name="Picture 12" descr="A graph with blue and green dots&#10;&#10;Description automatically generated">
            <a:extLst>
              <a:ext uri="{FF2B5EF4-FFF2-40B4-BE49-F238E27FC236}">
                <a16:creationId xmlns:a16="http://schemas.microsoft.com/office/drawing/2014/main" id="{BFEF1EB0-7CDE-12F0-5C78-7579DE8045E6}"/>
              </a:ext>
            </a:extLst>
          </p:cNvPr>
          <p:cNvPicPr>
            <a:picLocks noChangeAspect="1"/>
          </p:cNvPicPr>
          <p:nvPr/>
        </p:nvPicPr>
        <p:blipFill>
          <a:blip r:embed="rId6"/>
          <a:stretch>
            <a:fillRect/>
          </a:stretch>
        </p:blipFill>
        <p:spPr>
          <a:xfrm>
            <a:off x="267447" y="3021464"/>
            <a:ext cx="4116248" cy="2015617"/>
          </a:xfrm>
          <a:prstGeom prst="rect">
            <a:avLst/>
          </a:prstGeom>
        </p:spPr>
      </p:pic>
      <p:pic>
        <p:nvPicPr>
          <p:cNvPr id="15" name="Picture 14" descr="A graph with blue and green dots&#10;&#10;Description automatically generated">
            <a:extLst>
              <a:ext uri="{FF2B5EF4-FFF2-40B4-BE49-F238E27FC236}">
                <a16:creationId xmlns:a16="http://schemas.microsoft.com/office/drawing/2014/main" id="{960392A0-C9DB-F782-5552-0F615661729B}"/>
              </a:ext>
            </a:extLst>
          </p:cNvPr>
          <p:cNvPicPr>
            <a:picLocks noChangeAspect="1"/>
          </p:cNvPicPr>
          <p:nvPr/>
        </p:nvPicPr>
        <p:blipFill>
          <a:blip r:embed="rId7"/>
          <a:stretch>
            <a:fillRect/>
          </a:stretch>
        </p:blipFill>
        <p:spPr>
          <a:xfrm>
            <a:off x="4760307" y="3082531"/>
            <a:ext cx="4089620" cy="2015617"/>
          </a:xfrm>
          <a:prstGeom prst="rect">
            <a:avLst/>
          </a:prstGeom>
        </p:spPr>
      </p:pic>
      <p:sp>
        <p:nvSpPr>
          <p:cNvPr id="16" name="AutoShape 43">
            <a:extLst>
              <a:ext uri="{FF2B5EF4-FFF2-40B4-BE49-F238E27FC236}">
                <a16:creationId xmlns:a16="http://schemas.microsoft.com/office/drawing/2014/main" id="{FA0BF017-5D96-1F09-EFA7-641F9028A70B}"/>
              </a:ext>
            </a:extLst>
          </p:cNvPr>
          <p:cNvSpPr/>
          <p:nvPr/>
        </p:nvSpPr>
        <p:spPr>
          <a:xfrm>
            <a:off x="4569432" y="1225576"/>
            <a:ext cx="2568" cy="3456738"/>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17" name="AutoShape 43">
            <a:extLst>
              <a:ext uri="{FF2B5EF4-FFF2-40B4-BE49-F238E27FC236}">
                <a16:creationId xmlns:a16="http://schemas.microsoft.com/office/drawing/2014/main" id="{01B4C45A-3086-C651-0EF4-FD316AC60B34}"/>
              </a:ext>
            </a:extLst>
          </p:cNvPr>
          <p:cNvSpPr/>
          <p:nvPr/>
        </p:nvSpPr>
        <p:spPr>
          <a:xfrm flipH="1">
            <a:off x="630272" y="2928938"/>
            <a:ext cx="7864534" cy="68960"/>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Tree>
    <p:extLst>
      <p:ext uri="{BB962C8B-B14F-4D97-AF65-F5344CB8AC3E}">
        <p14:creationId xmlns:p14="http://schemas.microsoft.com/office/powerpoint/2010/main" val="121486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836A042A-CFA2-A251-CA10-BA18917BD37B}"/>
              </a:ext>
            </a:extLst>
          </p:cNvPr>
          <p:cNvPicPr>
            <a:picLocks noChangeAspect="1"/>
          </p:cNvPicPr>
          <p:nvPr/>
        </p:nvPicPr>
        <p:blipFill>
          <a:blip r:embed="rId3"/>
          <a:stretch>
            <a:fillRect/>
          </a:stretch>
        </p:blipFill>
        <p:spPr>
          <a:xfrm>
            <a:off x="-204904" y="-37477"/>
            <a:ext cx="4776903" cy="664142"/>
          </a:xfrm>
          <a:prstGeom prst="rect">
            <a:avLst/>
          </a:prstGeom>
        </p:spPr>
      </p:pic>
      <p:sp>
        <p:nvSpPr>
          <p:cNvPr id="331" name="Google Shape;331;p46"/>
          <p:cNvSpPr/>
          <p:nvPr/>
        </p:nvSpPr>
        <p:spPr>
          <a:xfrm>
            <a:off x="388273" y="2192884"/>
            <a:ext cx="1999800" cy="180704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37" name="Google Shape;337;p46"/>
          <p:cNvSpPr txBox="1">
            <a:spLocks noGrp="1"/>
          </p:cNvSpPr>
          <p:nvPr>
            <p:ph type="title"/>
          </p:nvPr>
        </p:nvSpPr>
        <p:spPr>
          <a:xfrm>
            <a:off x="720000" y="15567"/>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OUR TEAM </a:t>
            </a:r>
            <a:endParaRPr sz="2800" dirty="0">
              <a:solidFill>
                <a:schemeClr val="bg2"/>
              </a:solidFill>
            </a:endParaRPr>
          </a:p>
        </p:txBody>
      </p:sp>
      <p:sp>
        <p:nvSpPr>
          <p:cNvPr id="338" name="Google Shape;338;p46"/>
          <p:cNvSpPr/>
          <p:nvPr/>
        </p:nvSpPr>
        <p:spPr>
          <a:xfrm flipH="1">
            <a:off x="1118173" y="3830319"/>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44" name="Google Shape;344;p46"/>
          <p:cNvSpPr txBox="1">
            <a:spLocks noGrp="1"/>
          </p:cNvSpPr>
          <p:nvPr>
            <p:ph type="subTitle" idx="1"/>
          </p:nvPr>
        </p:nvSpPr>
        <p:spPr>
          <a:xfrm>
            <a:off x="463413" y="2663667"/>
            <a:ext cx="1771383"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b="1" dirty="0">
                <a:solidFill>
                  <a:schemeClr val="bg2"/>
                </a:solidFill>
                <a:latin typeface="Oswald" pitchFamily="2" charset="77"/>
              </a:rPr>
              <a:t>Aravind Panchanathan</a:t>
            </a:r>
            <a:endParaRPr sz="1600" dirty="0">
              <a:solidFill>
                <a:schemeClr val="bg2"/>
              </a:solidFill>
            </a:endParaRPr>
          </a:p>
        </p:txBody>
      </p:sp>
      <p:sp>
        <p:nvSpPr>
          <p:cNvPr id="15" name="Google Shape;331;p46">
            <a:extLst>
              <a:ext uri="{FF2B5EF4-FFF2-40B4-BE49-F238E27FC236}">
                <a16:creationId xmlns:a16="http://schemas.microsoft.com/office/drawing/2014/main" id="{261E81DF-1CB8-4B37-B326-9320F996600F}"/>
              </a:ext>
            </a:extLst>
          </p:cNvPr>
          <p:cNvSpPr/>
          <p:nvPr/>
        </p:nvSpPr>
        <p:spPr>
          <a:xfrm>
            <a:off x="4835197" y="2188843"/>
            <a:ext cx="1999800" cy="180704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 name="Google Shape;331;p46">
            <a:extLst>
              <a:ext uri="{FF2B5EF4-FFF2-40B4-BE49-F238E27FC236}">
                <a16:creationId xmlns:a16="http://schemas.microsoft.com/office/drawing/2014/main" id="{4B2F0ACF-EBD3-BC98-F415-4FB12942B065}"/>
              </a:ext>
            </a:extLst>
          </p:cNvPr>
          <p:cNvSpPr/>
          <p:nvPr/>
        </p:nvSpPr>
        <p:spPr>
          <a:xfrm>
            <a:off x="2535097" y="2188843"/>
            <a:ext cx="1999800" cy="180704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 name="Google Shape;331;p46">
            <a:extLst>
              <a:ext uri="{FF2B5EF4-FFF2-40B4-BE49-F238E27FC236}">
                <a16:creationId xmlns:a16="http://schemas.microsoft.com/office/drawing/2014/main" id="{5D05B58F-A062-9F8B-17A1-2D0D5E524BD2}"/>
              </a:ext>
            </a:extLst>
          </p:cNvPr>
          <p:cNvSpPr/>
          <p:nvPr/>
        </p:nvSpPr>
        <p:spPr>
          <a:xfrm>
            <a:off x="6951447" y="2188843"/>
            <a:ext cx="1999800" cy="180704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 name="Google Shape;344;p46">
            <a:extLst>
              <a:ext uri="{FF2B5EF4-FFF2-40B4-BE49-F238E27FC236}">
                <a16:creationId xmlns:a16="http://schemas.microsoft.com/office/drawing/2014/main" id="{648BAF87-586D-B161-3E66-38EE3F3F9038}"/>
              </a:ext>
            </a:extLst>
          </p:cNvPr>
          <p:cNvSpPr txBox="1">
            <a:spLocks/>
          </p:cNvSpPr>
          <p:nvPr/>
        </p:nvSpPr>
        <p:spPr>
          <a:xfrm>
            <a:off x="4949405" y="2681801"/>
            <a:ext cx="1771383" cy="42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28099">
              <a:spcBef>
                <a:spcPct val="20000"/>
              </a:spcBef>
              <a:spcAft>
                <a:spcPts val="450"/>
              </a:spcAft>
            </a:pPr>
            <a:r>
              <a:rPr lang="en-US" sz="1600" b="1" dirty="0">
                <a:solidFill>
                  <a:schemeClr val="bg2"/>
                </a:solidFill>
                <a:latin typeface="Oswald" pitchFamily="2" charset="77"/>
              </a:rPr>
              <a:t>Suparna Mannava</a:t>
            </a:r>
            <a:endParaRPr lang="en-US" sz="1600" dirty="0">
              <a:solidFill>
                <a:schemeClr val="bg2"/>
              </a:solidFill>
              <a:latin typeface="Oswald" pitchFamily="2" charset="77"/>
            </a:endParaRPr>
          </a:p>
        </p:txBody>
      </p:sp>
      <p:sp>
        <p:nvSpPr>
          <p:cNvPr id="22" name="Google Shape;344;p46">
            <a:extLst>
              <a:ext uri="{FF2B5EF4-FFF2-40B4-BE49-F238E27FC236}">
                <a16:creationId xmlns:a16="http://schemas.microsoft.com/office/drawing/2014/main" id="{AF74B0C4-310D-71A4-216C-DEF0CCECE9FD}"/>
              </a:ext>
            </a:extLst>
          </p:cNvPr>
          <p:cNvSpPr txBox="1">
            <a:spLocks/>
          </p:cNvSpPr>
          <p:nvPr/>
        </p:nvSpPr>
        <p:spPr>
          <a:xfrm>
            <a:off x="2801106" y="2681801"/>
            <a:ext cx="1562132" cy="42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28099">
              <a:spcBef>
                <a:spcPct val="20000"/>
              </a:spcBef>
              <a:spcAft>
                <a:spcPts val="450"/>
              </a:spcAft>
            </a:pPr>
            <a:r>
              <a:rPr lang="en-US" sz="1600" b="1" dirty="0">
                <a:solidFill>
                  <a:schemeClr val="bg2"/>
                </a:solidFill>
                <a:latin typeface="Oswald" pitchFamily="2" charset="77"/>
              </a:rPr>
              <a:t>Mayuri Jadhav</a:t>
            </a:r>
            <a:endParaRPr lang="en-US" sz="1600" dirty="0">
              <a:solidFill>
                <a:schemeClr val="bg2"/>
              </a:solidFill>
              <a:latin typeface="Oswald" pitchFamily="2" charset="77"/>
            </a:endParaRPr>
          </a:p>
        </p:txBody>
      </p:sp>
      <p:sp>
        <p:nvSpPr>
          <p:cNvPr id="23" name="Google Shape;344;p46">
            <a:extLst>
              <a:ext uri="{FF2B5EF4-FFF2-40B4-BE49-F238E27FC236}">
                <a16:creationId xmlns:a16="http://schemas.microsoft.com/office/drawing/2014/main" id="{14F02BF5-903E-2A64-8CF3-DAC06949A91F}"/>
              </a:ext>
            </a:extLst>
          </p:cNvPr>
          <p:cNvSpPr txBox="1">
            <a:spLocks/>
          </p:cNvSpPr>
          <p:nvPr/>
        </p:nvSpPr>
        <p:spPr>
          <a:xfrm>
            <a:off x="6984344" y="2681801"/>
            <a:ext cx="1771383" cy="42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28099" algn="r">
              <a:spcBef>
                <a:spcPct val="20000"/>
              </a:spcBef>
              <a:spcAft>
                <a:spcPts val="450"/>
              </a:spcAft>
            </a:pPr>
            <a:r>
              <a:rPr lang="en-US" sz="1600" b="1" dirty="0">
                <a:solidFill>
                  <a:schemeClr val="bg2"/>
                </a:solidFill>
                <a:latin typeface="Oswald" pitchFamily="2" charset="77"/>
              </a:rPr>
              <a:t>Sujatha Ganesan</a:t>
            </a:r>
            <a:endParaRPr lang="en-US" sz="1600" dirty="0">
              <a:solidFill>
                <a:schemeClr val="bg2"/>
              </a:solidFill>
              <a:latin typeface="Oswald" pitchFamily="2" charset="77"/>
            </a:endParaRPr>
          </a:p>
        </p:txBody>
      </p:sp>
      <p:sp>
        <p:nvSpPr>
          <p:cNvPr id="24" name="Google Shape;338;p46">
            <a:extLst>
              <a:ext uri="{FF2B5EF4-FFF2-40B4-BE49-F238E27FC236}">
                <a16:creationId xmlns:a16="http://schemas.microsoft.com/office/drawing/2014/main" id="{03BBAFD5-1226-CB01-E111-4AE4F103867E}"/>
              </a:ext>
            </a:extLst>
          </p:cNvPr>
          <p:cNvSpPr/>
          <p:nvPr/>
        </p:nvSpPr>
        <p:spPr>
          <a:xfrm flipH="1">
            <a:off x="7772056" y="382001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5" name="Google Shape;338;p46">
            <a:extLst>
              <a:ext uri="{FF2B5EF4-FFF2-40B4-BE49-F238E27FC236}">
                <a16:creationId xmlns:a16="http://schemas.microsoft.com/office/drawing/2014/main" id="{4175E7A8-DE7D-F8E4-AE70-6E7D92A33303}"/>
              </a:ext>
            </a:extLst>
          </p:cNvPr>
          <p:cNvSpPr/>
          <p:nvPr/>
        </p:nvSpPr>
        <p:spPr>
          <a:xfrm flipH="1">
            <a:off x="5554496" y="3830319"/>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6" name="Google Shape;338;p46">
            <a:extLst>
              <a:ext uri="{FF2B5EF4-FFF2-40B4-BE49-F238E27FC236}">
                <a16:creationId xmlns:a16="http://schemas.microsoft.com/office/drawing/2014/main" id="{351A4453-7E15-0880-FB11-6508E989A703}"/>
              </a:ext>
            </a:extLst>
          </p:cNvPr>
          <p:cNvSpPr/>
          <p:nvPr/>
        </p:nvSpPr>
        <p:spPr>
          <a:xfrm flipH="1">
            <a:off x="3256576" y="3824785"/>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pic>
        <p:nvPicPr>
          <p:cNvPr id="30" name="Picture 29" descr="A person standing on a hill with water in the background&#10;&#10;Description automatically generated">
            <a:extLst>
              <a:ext uri="{FF2B5EF4-FFF2-40B4-BE49-F238E27FC236}">
                <a16:creationId xmlns:a16="http://schemas.microsoft.com/office/drawing/2014/main" id="{BFD0339B-6B65-6BB8-89C4-637E2D9BBF3D}"/>
              </a:ext>
            </a:extLst>
          </p:cNvPr>
          <p:cNvPicPr>
            <a:picLocks noChangeAspect="1"/>
          </p:cNvPicPr>
          <p:nvPr/>
        </p:nvPicPr>
        <p:blipFill rotWithShape="1">
          <a:blip r:embed="rId4"/>
          <a:srcRect l="5484" t="39502" r="44086" b="29677"/>
          <a:stretch/>
        </p:blipFill>
        <p:spPr>
          <a:xfrm>
            <a:off x="720000" y="1143568"/>
            <a:ext cx="1315930" cy="1429718"/>
          </a:xfrm>
          <a:prstGeom prst="rect">
            <a:avLst/>
          </a:prstGeom>
        </p:spPr>
      </p:pic>
      <p:pic>
        <p:nvPicPr>
          <p:cNvPr id="33" name="Picture 32" descr="A person holding a black jacket&#10;&#10;Description automatically generated">
            <a:extLst>
              <a:ext uri="{FF2B5EF4-FFF2-40B4-BE49-F238E27FC236}">
                <a16:creationId xmlns:a16="http://schemas.microsoft.com/office/drawing/2014/main" id="{28BBBC3D-9C3D-1052-C257-8D52245E683F}"/>
              </a:ext>
            </a:extLst>
          </p:cNvPr>
          <p:cNvPicPr>
            <a:picLocks noChangeAspect="1"/>
          </p:cNvPicPr>
          <p:nvPr/>
        </p:nvPicPr>
        <p:blipFill rotWithShape="1">
          <a:blip r:embed="rId5"/>
          <a:srcRect l="23040" t="28745" r="7314" b="39646"/>
          <a:stretch/>
        </p:blipFill>
        <p:spPr>
          <a:xfrm>
            <a:off x="5101331" y="1134193"/>
            <a:ext cx="1511709" cy="1437705"/>
          </a:xfrm>
          <a:prstGeom prst="rect">
            <a:avLst/>
          </a:prstGeom>
        </p:spPr>
      </p:pic>
      <p:pic>
        <p:nvPicPr>
          <p:cNvPr id="35" name="Picture 34" descr="A person sitting on grass by water&#10;&#10;Description automatically generated">
            <a:extLst>
              <a:ext uri="{FF2B5EF4-FFF2-40B4-BE49-F238E27FC236}">
                <a16:creationId xmlns:a16="http://schemas.microsoft.com/office/drawing/2014/main" id="{E883DE5D-1464-13B7-43D8-84DEB27BA204}"/>
              </a:ext>
            </a:extLst>
          </p:cNvPr>
          <p:cNvPicPr>
            <a:picLocks noChangeAspect="1"/>
          </p:cNvPicPr>
          <p:nvPr/>
        </p:nvPicPr>
        <p:blipFill rotWithShape="1">
          <a:blip r:embed="rId6"/>
          <a:srcRect l="36279" t="32324" r="28564" b="45233"/>
          <a:stretch/>
        </p:blipFill>
        <p:spPr>
          <a:xfrm>
            <a:off x="7191919" y="1147609"/>
            <a:ext cx="1356232" cy="1401856"/>
          </a:xfrm>
          <a:prstGeom prst="rect">
            <a:avLst/>
          </a:prstGeom>
        </p:spPr>
      </p:pic>
      <p:pic>
        <p:nvPicPr>
          <p:cNvPr id="38" name="Picture 37" descr="A person smiling for the camera&#10;&#10;Description automatically generated">
            <a:extLst>
              <a:ext uri="{FF2B5EF4-FFF2-40B4-BE49-F238E27FC236}">
                <a16:creationId xmlns:a16="http://schemas.microsoft.com/office/drawing/2014/main" id="{1A68AE56-7122-43ED-1D5B-9025DA64F0A2}"/>
              </a:ext>
            </a:extLst>
          </p:cNvPr>
          <p:cNvPicPr>
            <a:picLocks noChangeAspect="1"/>
          </p:cNvPicPr>
          <p:nvPr/>
        </p:nvPicPr>
        <p:blipFill>
          <a:blip r:embed="rId7"/>
          <a:stretch>
            <a:fillRect/>
          </a:stretch>
        </p:blipFill>
        <p:spPr>
          <a:xfrm>
            <a:off x="2851119" y="1129684"/>
            <a:ext cx="1405199" cy="14377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03773" y="-22174"/>
            <a:ext cx="6161906" cy="664142"/>
          </a:xfrm>
          <a:prstGeom prst="rect">
            <a:avLst/>
          </a:prstGeom>
        </p:spPr>
      </p:pic>
      <p:sp>
        <p:nvSpPr>
          <p:cNvPr id="43" name="TextBox 17">
            <a:extLst>
              <a:ext uri="{FF2B5EF4-FFF2-40B4-BE49-F238E27FC236}">
                <a16:creationId xmlns:a16="http://schemas.microsoft.com/office/drawing/2014/main" id="{90A39DCA-8C44-2BFD-50D5-05B4D4D8888A}"/>
              </a:ext>
            </a:extLst>
          </p:cNvPr>
          <p:cNvSpPr txBox="1"/>
          <p:nvPr/>
        </p:nvSpPr>
        <p:spPr>
          <a:xfrm>
            <a:off x="-469375" y="190623"/>
            <a:ext cx="4858917" cy="324448"/>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K-Means Clustering</a:t>
            </a:r>
          </a:p>
        </p:txBody>
      </p:sp>
      <p:sp>
        <p:nvSpPr>
          <p:cNvPr id="16" name="AutoShape 43">
            <a:extLst>
              <a:ext uri="{FF2B5EF4-FFF2-40B4-BE49-F238E27FC236}">
                <a16:creationId xmlns:a16="http://schemas.microsoft.com/office/drawing/2014/main" id="{FA0BF017-5D96-1F09-EFA7-641F9028A70B}"/>
              </a:ext>
            </a:extLst>
          </p:cNvPr>
          <p:cNvSpPr/>
          <p:nvPr/>
        </p:nvSpPr>
        <p:spPr>
          <a:xfrm>
            <a:off x="4569432" y="1225576"/>
            <a:ext cx="2568" cy="3456738"/>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pic>
        <p:nvPicPr>
          <p:cNvPr id="3" name="Picture 2" descr="A graph with green and blue dots&#10;&#10;Description automatically generated">
            <a:extLst>
              <a:ext uri="{FF2B5EF4-FFF2-40B4-BE49-F238E27FC236}">
                <a16:creationId xmlns:a16="http://schemas.microsoft.com/office/drawing/2014/main" id="{B13E2E57-BDF5-07D4-5C7A-2C9C5C7D6288}"/>
              </a:ext>
            </a:extLst>
          </p:cNvPr>
          <p:cNvPicPr>
            <a:picLocks noChangeAspect="1"/>
          </p:cNvPicPr>
          <p:nvPr/>
        </p:nvPicPr>
        <p:blipFill>
          <a:blip r:embed="rId4"/>
          <a:stretch>
            <a:fillRect/>
          </a:stretch>
        </p:blipFill>
        <p:spPr>
          <a:xfrm>
            <a:off x="79521" y="641968"/>
            <a:ext cx="4307452" cy="2360478"/>
          </a:xfrm>
          <a:prstGeom prst="rect">
            <a:avLst/>
          </a:prstGeom>
        </p:spPr>
      </p:pic>
      <p:pic>
        <p:nvPicPr>
          <p:cNvPr id="5" name="Picture 4" descr="A graph with green and blue dots&#10;&#10;Description automatically generated">
            <a:extLst>
              <a:ext uri="{FF2B5EF4-FFF2-40B4-BE49-F238E27FC236}">
                <a16:creationId xmlns:a16="http://schemas.microsoft.com/office/drawing/2014/main" id="{946F9361-6FD6-5926-85F6-925BE02E05FD}"/>
              </a:ext>
            </a:extLst>
          </p:cNvPr>
          <p:cNvPicPr>
            <a:picLocks noChangeAspect="1"/>
          </p:cNvPicPr>
          <p:nvPr/>
        </p:nvPicPr>
        <p:blipFill>
          <a:blip r:embed="rId5"/>
          <a:stretch>
            <a:fillRect/>
          </a:stretch>
        </p:blipFill>
        <p:spPr>
          <a:xfrm>
            <a:off x="130281" y="2857500"/>
            <a:ext cx="4254124" cy="2143877"/>
          </a:xfrm>
          <a:prstGeom prst="rect">
            <a:avLst/>
          </a:prstGeom>
        </p:spPr>
      </p:pic>
      <p:pic>
        <p:nvPicPr>
          <p:cNvPr id="7" name="Picture 6" descr="A graph showing different colored dots&#10;&#10;Description automatically generated">
            <a:extLst>
              <a:ext uri="{FF2B5EF4-FFF2-40B4-BE49-F238E27FC236}">
                <a16:creationId xmlns:a16="http://schemas.microsoft.com/office/drawing/2014/main" id="{2F1B7EF2-9CC9-4071-DD48-84997DF8A5D6}"/>
              </a:ext>
            </a:extLst>
          </p:cNvPr>
          <p:cNvPicPr>
            <a:picLocks noChangeAspect="1"/>
          </p:cNvPicPr>
          <p:nvPr/>
        </p:nvPicPr>
        <p:blipFill>
          <a:blip r:embed="rId6"/>
          <a:stretch>
            <a:fillRect/>
          </a:stretch>
        </p:blipFill>
        <p:spPr>
          <a:xfrm>
            <a:off x="4670267" y="754649"/>
            <a:ext cx="4167379" cy="2165246"/>
          </a:xfrm>
          <a:prstGeom prst="rect">
            <a:avLst/>
          </a:prstGeom>
        </p:spPr>
      </p:pic>
      <p:pic>
        <p:nvPicPr>
          <p:cNvPr id="19" name="Picture 18" descr="A chart with colored dots&#10;&#10;Description automatically generated">
            <a:extLst>
              <a:ext uri="{FF2B5EF4-FFF2-40B4-BE49-F238E27FC236}">
                <a16:creationId xmlns:a16="http://schemas.microsoft.com/office/drawing/2014/main" id="{1E1E4A3D-F170-7A30-300D-33197D39B256}"/>
              </a:ext>
            </a:extLst>
          </p:cNvPr>
          <p:cNvPicPr>
            <a:picLocks noChangeAspect="1"/>
          </p:cNvPicPr>
          <p:nvPr/>
        </p:nvPicPr>
        <p:blipFill>
          <a:blip r:embed="rId7"/>
          <a:stretch>
            <a:fillRect/>
          </a:stretch>
        </p:blipFill>
        <p:spPr>
          <a:xfrm>
            <a:off x="4754459" y="3002445"/>
            <a:ext cx="4085755" cy="1931377"/>
          </a:xfrm>
          <a:prstGeom prst="rect">
            <a:avLst/>
          </a:prstGeom>
        </p:spPr>
      </p:pic>
    </p:spTree>
    <p:extLst>
      <p:ext uri="{BB962C8B-B14F-4D97-AF65-F5344CB8AC3E}">
        <p14:creationId xmlns:p14="http://schemas.microsoft.com/office/powerpoint/2010/main" val="399161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36473" y="-21544"/>
            <a:ext cx="6161906" cy="664142"/>
          </a:xfrm>
          <a:prstGeom prst="rect">
            <a:avLst/>
          </a:prstGeom>
        </p:spPr>
      </p:pic>
      <p:sp>
        <p:nvSpPr>
          <p:cNvPr id="22" name="Freeform 4">
            <a:extLst>
              <a:ext uri="{FF2B5EF4-FFF2-40B4-BE49-F238E27FC236}">
                <a16:creationId xmlns:a16="http://schemas.microsoft.com/office/drawing/2014/main" id="{42413E2C-F2A1-DE8F-03FA-F12FB25243A7}"/>
              </a:ext>
            </a:extLst>
          </p:cNvPr>
          <p:cNvSpPr/>
          <p:nvPr/>
        </p:nvSpPr>
        <p:spPr>
          <a:xfrm>
            <a:off x="607926" y="1970682"/>
            <a:ext cx="1352158" cy="664142"/>
          </a:xfrm>
          <a:custGeom>
            <a:avLst/>
            <a:gdLst/>
            <a:ahLst/>
            <a:cxnLst/>
            <a:rect l="l" t="t" r="r" b="b"/>
            <a:pathLst>
              <a:path w="2405384" h="919706">
                <a:moveTo>
                  <a:pt x="0" y="0"/>
                </a:moveTo>
                <a:lnTo>
                  <a:pt x="2405384" y="0"/>
                </a:lnTo>
                <a:lnTo>
                  <a:pt x="2405384" y="919706"/>
                </a:lnTo>
                <a:lnTo>
                  <a:pt x="0" y="919706"/>
                </a:lnTo>
                <a:lnTo>
                  <a:pt x="0" y="0"/>
                </a:lnTo>
                <a:close/>
              </a:path>
            </a:pathLst>
          </a:custGeom>
          <a:blipFill>
            <a:blip r:embed="rId4"/>
            <a:stretch>
              <a:fillRect/>
            </a:stretch>
          </a:blipFill>
        </p:spPr>
        <p:txBody>
          <a:bodyPr/>
          <a:lstStyle/>
          <a:p>
            <a:endParaRPr lang="en-US" sz="1200">
              <a:latin typeface="Oswald" pitchFamily="2" charset="77"/>
            </a:endParaRPr>
          </a:p>
        </p:txBody>
      </p:sp>
      <p:sp>
        <p:nvSpPr>
          <p:cNvPr id="24" name="Freeform 6">
            <a:extLst>
              <a:ext uri="{FF2B5EF4-FFF2-40B4-BE49-F238E27FC236}">
                <a16:creationId xmlns:a16="http://schemas.microsoft.com/office/drawing/2014/main" id="{2D904D5C-A893-4F72-003D-5EC11D6397BB}"/>
              </a:ext>
            </a:extLst>
          </p:cNvPr>
          <p:cNvSpPr/>
          <p:nvPr/>
        </p:nvSpPr>
        <p:spPr>
          <a:xfrm>
            <a:off x="539029" y="2480454"/>
            <a:ext cx="1239615" cy="881394"/>
          </a:xfrm>
          <a:custGeom>
            <a:avLst/>
            <a:gdLst/>
            <a:ahLst/>
            <a:cxnLst/>
            <a:rect l="l" t="t" r="r" b="b"/>
            <a:pathLst>
              <a:path w="2099741" h="1292148">
                <a:moveTo>
                  <a:pt x="0" y="0"/>
                </a:moveTo>
                <a:lnTo>
                  <a:pt x="2099740" y="0"/>
                </a:lnTo>
                <a:lnTo>
                  <a:pt x="2099740" y="1292148"/>
                </a:lnTo>
                <a:lnTo>
                  <a:pt x="0" y="1292148"/>
                </a:lnTo>
                <a:lnTo>
                  <a:pt x="0" y="0"/>
                </a:lnTo>
                <a:close/>
              </a:path>
            </a:pathLst>
          </a:custGeom>
          <a:blipFill>
            <a:blip r:embed="rId5"/>
            <a:stretch>
              <a:fillRect/>
            </a:stretch>
          </a:blipFill>
        </p:spPr>
        <p:txBody>
          <a:bodyPr/>
          <a:lstStyle/>
          <a:p>
            <a:endParaRPr lang="en-US" sz="1200">
              <a:latin typeface="Oswald" pitchFamily="2" charset="77"/>
            </a:endParaRPr>
          </a:p>
        </p:txBody>
      </p:sp>
      <p:sp>
        <p:nvSpPr>
          <p:cNvPr id="25" name="Freeform 7">
            <a:extLst>
              <a:ext uri="{FF2B5EF4-FFF2-40B4-BE49-F238E27FC236}">
                <a16:creationId xmlns:a16="http://schemas.microsoft.com/office/drawing/2014/main" id="{7085F16B-544A-81EB-92A6-7BC58335ED38}"/>
              </a:ext>
            </a:extLst>
          </p:cNvPr>
          <p:cNvSpPr/>
          <p:nvPr/>
        </p:nvSpPr>
        <p:spPr>
          <a:xfrm>
            <a:off x="650030" y="723596"/>
            <a:ext cx="935697" cy="805393"/>
          </a:xfrm>
          <a:custGeom>
            <a:avLst/>
            <a:gdLst/>
            <a:ahLst/>
            <a:cxnLst/>
            <a:rect l="l" t="t" r="r" b="b"/>
            <a:pathLst>
              <a:path w="1597603" h="1343207">
                <a:moveTo>
                  <a:pt x="0" y="0"/>
                </a:moveTo>
                <a:lnTo>
                  <a:pt x="1597602" y="0"/>
                </a:lnTo>
                <a:lnTo>
                  <a:pt x="1597602" y="1343207"/>
                </a:lnTo>
                <a:lnTo>
                  <a:pt x="0" y="1343207"/>
                </a:lnTo>
                <a:lnTo>
                  <a:pt x="0" y="0"/>
                </a:lnTo>
                <a:close/>
              </a:path>
            </a:pathLst>
          </a:custGeom>
          <a:blipFill>
            <a:blip r:embed="rId6"/>
            <a:stretch>
              <a:fillRect/>
            </a:stretch>
          </a:blipFill>
        </p:spPr>
        <p:txBody>
          <a:bodyPr/>
          <a:lstStyle/>
          <a:p>
            <a:endParaRPr lang="en-US" sz="1200">
              <a:latin typeface="Oswald" pitchFamily="2" charset="77"/>
            </a:endParaRPr>
          </a:p>
        </p:txBody>
      </p:sp>
      <p:sp>
        <p:nvSpPr>
          <p:cNvPr id="29" name="Freeform 10">
            <a:extLst>
              <a:ext uri="{FF2B5EF4-FFF2-40B4-BE49-F238E27FC236}">
                <a16:creationId xmlns:a16="http://schemas.microsoft.com/office/drawing/2014/main" id="{B3C1450B-51CD-8EBB-6F43-38554FE68849}"/>
              </a:ext>
            </a:extLst>
          </p:cNvPr>
          <p:cNvSpPr/>
          <p:nvPr/>
        </p:nvSpPr>
        <p:spPr>
          <a:xfrm>
            <a:off x="2334875" y="718109"/>
            <a:ext cx="1887451" cy="1389146"/>
          </a:xfrm>
          <a:custGeom>
            <a:avLst/>
            <a:gdLst/>
            <a:ahLst/>
            <a:cxnLst/>
            <a:rect l="l" t="t" r="r" b="b"/>
            <a:pathLst>
              <a:path w="3451806" h="2884176">
                <a:moveTo>
                  <a:pt x="0" y="0"/>
                </a:moveTo>
                <a:lnTo>
                  <a:pt x="3451806" y="0"/>
                </a:lnTo>
                <a:lnTo>
                  <a:pt x="3451806" y="2884176"/>
                </a:lnTo>
                <a:lnTo>
                  <a:pt x="0" y="2884176"/>
                </a:lnTo>
                <a:lnTo>
                  <a:pt x="0" y="0"/>
                </a:lnTo>
                <a:close/>
              </a:path>
            </a:pathLst>
          </a:custGeom>
          <a:blipFill>
            <a:blip r:embed="rId7"/>
            <a:stretch>
              <a:fillRect/>
            </a:stretch>
          </a:blipFill>
        </p:spPr>
        <p:txBody>
          <a:bodyPr/>
          <a:lstStyle/>
          <a:p>
            <a:endParaRPr lang="en-US" sz="1200">
              <a:latin typeface="Oswald" pitchFamily="2" charset="77"/>
            </a:endParaRPr>
          </a:p>
        </p:txBody>
      </p:sp>
      <p:sp>
        <p:nvSpPr>
          <p:cNvPr id="34" name="Freeform 13">
            <a:extLst>
              <a:ext uri="{FF2B5EF4-FFF2-40B4-BE49-F238E27FC236}">
                <a16:creationId xmlns:a16="http://schemas.microsoft.com/office/drawing/2014/main" id="{EAE961C2-9393-49A1-953F-39C8D2EC1DED}"/>
              </a:ext>
            </a:extLst>
          </p:cNvPr>
          <p:cNvSpPr/>
          <p:nvPr/>
        </p:nvSpPr>
        <p:spPr>
          <a:xfrm>
            <a:off x="2795273" y="2554569"/>
            <a:ext cx="906874" cy="891452"/>
          </a:xfrm>
          <a:custGeom>
            <a:avLst/>
            <a:gdLst/>
            <a:ahLst/>
            <a:cxnLst/>
            <a:rect l="l" t="t" r="r" b="b"/>
            <a:pathLst>
              <a:path w="1066835" h="1424279">
                <a:moveTo>
                  <a:pt x="0" y="0"/>
                </a:moveTo>
                <a:lnTo>
                  <a:pt x="1066835" y="0"/>
                </a:lnTo>
                <a:lnTo>
                  <a:pt x="1066835" y="1424279"/>
                </a:lnTo>
                <a:lnTo>
                  <a:pt x="0" y="1424279"/>
                </a:lnTo>
                <a:lnTo>
                  <a:pt x="0" y="0"/>
                </a:lnTo>
                <a:close/>
              </a:path>
            </a:pathLst>
          </a:custGeom>
          <a:blipFill>
            <a:blip r:embed="rId8"/>
            <a:stretch>
              <a:fillRect/>
            </a:stretch>
          </a:blipFill>
        </p:spPr>
        <p:txBody>
          <a:bodyPr/>
          <a:lstStyle/>
          <a:p>
            <a:endParaRPr lang="en-US" sz="1200">
              <a:latin typeface="Oswald" pitchFamily="2" charset="77"/>
            </a:endParaRPr>
          </a:p>
        </p:txBody>
      </p:sp>
      <p:sp>
        <p:nvSpPr>
          <p:cNvPr id="43" name="TextBox 17">
            <a:extLst>
              <a:ext uri="{FF2B5EF4-FFF2-40B4-BE49-F238E27FC236}">
                <a16:creationId xmlns:a16="http://schemas.microsoft.com/office/drawing/2014/main" id="{90A39DCA-8C44-2BFD-50D5-05B4D4D8888A}"/>
              </a:ext>
            </a:extLst>
          </p:cNvPr>
          <p:cNvSpPr txBox="1"/>
          <p:nvPr/>
        </p:nvSpPr>
        <p:spPr>
          <a:xfrm>
            <a:off x="127523" y="114048"/>
            <a:ext cx="4858917" cy="332912"/>
          </a:xfrm>
          <a:prstGeom prst="rect">
            <a:avLst/>
          </a:prstGeom>
        </p:spPr>
        <p:txBody>
          <a:bodyPr wrap="square" lIns="0" tIns="0" rIns="0" bIns="0" rtlCol="0" anchor="t">
            <a:spAutoFit/>
          </a:bodyPr>
          <a:lstStyle/>
          <a:p>
            <a:pPr algn="ctr">
              <a:lnSpc>
                <a:spcPts val="2519"/>
              </a:lnSpc>
              <a:spcBef>
                <a:spcPct val="0"/>
              </a:spcBef>
            </a:pPr>
            <a:r>
              <a:rPr lang="en-US" sz="2800" b="1" i="0" dirty="0">
                <a:solidFill>
                  <a:schemeClr val="bg2"/>
                </a:solidFill>
                <a:effectLst/>
                <a:latin typeface="Oswald" pitchFamily="2" charset="77"/>
              </a:rPr>
              <a:t>Forecasting With ARIMA Model</a:t>
            </a:r>
            <a:endParaRPr lang="en-US" sz="2800" b="1" spc="57" dirty="0">
              <a:solidFill>
                <a:schemeClr val="bg2"/>
              </a:solidFill>
              <a:latin typeface="Oswald" pitchFamily="2" charset="77"/>
            </a:endParaRPr>
          </a:p>
        </p:txBody>
      </p:sp>
      <p:sp>
        <p:nvSpPr>
          <p:cNvPr id="44" name="TextBox 18">
            <a:extLst>
              <a:ext uri="{FF2B5EF4-FFF2-40B4-BE49-F238E27FC236}">
                <a16:creationId xmlns:a16="http://schemas.microsoft.com/office/drawing/2014/main" id="{D24493BA-F32D-BE40-7558-7E27663A827B}"/>
              </a:ext>
            </a:extLst>
          </p:cNvPr>
          <p:cNvSpPr txBox="1"/>
          <p:nvPr/>
        </p:nvSpPr>
        <p:spPr>
          <a:xfrm>
            <a:off x="589184" y="4798360"/>
            <a:ext cx="104034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S3 Bucket</a:t>
            </a:r>
          </a:p>
        </p:txBody>
      </p:sp>
      <p:sp>
        <p:nvSpPr>
          <p:cNvPr id="48" name="TextBox 19">
            <a:extLst>
              <a:ext uri="{FF2B5EF4-FFF2-40B4-BE49-F238E27FC236}">
                <a16:creationId xmlns:a16="http://schemas.microsoft.com/office/drawing/2014/main" id="{450DA566-EC2B-A4A4-4FA2-9DCD3B3DA097}"/>
              </a:ext>
            </a:extLst>
          </p:cNvPr>
          <p:cNvSpPr txBox="1"/>
          <p:nvPr/>
        </p:nvSpPr>
        <p:spPr>
          <a:xfrm>
            <a:off x="2192370" y="2158309"/>
            <a:ext cx="215073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Scalar Normalization</a:t>
            </a:r>
          </a:p>
        </p:txBody>
      </p:sp>
      <p:sp>
        <p:nvSpPr>
          <p:cNvPr id="49" name="TextBox 20">
            <a:extLst>
              <a:ext uri="{FF2B5EF4-FFF2-40B4-BE49-F238E27FC236}">
                <a16:creationId xmlns:a16="http://schemas.microsoft.com/office/drawing/2014/main" id="{9C1392BD-9229-F44E-40FD-7E877B5AF8E5}"/>
              </a:ext>
            </a:extLst>
          </p:cNvPr>
          <p:cNvSpPr txBox="1"/>
          <p:nvPr/>
        </p:nvSpPr>
        <p:spPr>
          <a:xfrm>
            <a:off x="2259052" y="3390336"/>
            <a:ext cx="1817886"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Feature Selection</a:t>
            </a:r>
          </a:p>
        </p:txBody>
      </p:sp>
      <p:sp>
        <p:nvSpPr>
          <p:cNvPr id="51" name="TextBox 22">
            <a:extLst>
              <a:ext uri="{FF2B5EF4-FFF2-40B4-BE49-F238E27FC236}">
                <a16:creationId xmlns:a16="http://schemas.microsoft.com/office/drawing/2014/main" id="{7D82B67D-A16C-5A7C-0F30-005323CF2161}"/>
              </a:ext>
            </a:extLst>
          </p:cNvPr>
          <p:cNvSpPr txBox="1"/>
          <p:nvPr/>
        </p:nvSpPr>
        <p:spPr>
          <a:xfrm>
            <a:off x="4763409" y="3348725"/>
            <a:ext cx="1820731"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ARIMA Modelling </a:t>
            </a:r>
          </a:p>
        </p:txBody>
      </p:sp>
      <p:sp>
        <p:nvSpPr>
          <p:cNvPr id="53" name="TextBox 24">
            <a:extLst>
              <a:ext uri="{FF2B5EF4-FFF2-40B4-BE49-F238E27FC236}">
                <a16:creationId xmlns:a16="http://schemas.microsoft.com/office/drawing/2014/main" id="{D9C61E7C-AE2D-622A-0FE7-C33B2144C5E4}"/>
              </a:ext>
            </a:extLst>
          </p:cNvPr>
          <p:cNvSpPr txBox="1"/>
          <p:nvPr/>
        </p:nvSpPr>
        <p:spPr>
          <a:xfrm>
            <a:off x="6712888" y="3643097"/>
            <a:ext cx="2056673"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Forecasting Metrics</a:t>
            </a:r>
          </a:p>
        </p:txBody>
      </p:sp>
      <p:sp>
        <p:nvSpPr>
          <p:cNvPr id="55" name="TextBox 26">
            <a:extLst>
              <a:ext uri="{FF2B5EF4-FFF2-40B4-BE49-F238E27FC236}">
                <a16:creationId xmlns:a16="http://schemas.microsoft.com/office/drawing/2014/main" id="{7E2B85C2-67A6-05F4-1D7E-5EB21613BA6D}"/>
              </a:ext>
            </a:extLst>
          </p:cNvPr>
          <p:cNvSpPr txBox="1"/>
          <p:nvPr/>
        </p:nvSpPr>
        <p:spPr>
          <a:xfrm>
            <a:off x="4854964" y="696680"/>
            <a:ext cx="1436868" cy="243978"/>
          </a:xfrm>
          <a:prstGeom prst="rect">
            <a:avLst/>
          </a:prstGeom>
        </p:spPr>
        <p:txBody>
          <a:bodyPr wrap="square"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Statistical Tests</a:t>
            </a:r>
          </a:p>
        </p:txBody>
      </p:sp>
      <p:sp>
        <p:nvSpPr>
          <p:cNvPr id="57" name="TextBox 28">
            <a:extLst>
              <a:ext uri="{FF2B5EF4-FFF2-40B4-BE49-F238E27FC236}">
                <a16:creationId xmlns:a16="http://schemas.microsoft.com/office/drawing/2014/main" id="{81B3E817-D595-F2D7-AA53-55B0227196C1}"/>
              </a:ext>
            </a:extLst>
          </p:cNvPr>
          <p:cNvSpPr txBox="1"/>
          <p:nvPr/>
        </p:nvSpPr>
        <p:spPr>
          <a:xfrm>
            <a:off x="4800900" y="4852719"/>
            <a:ext cx="176080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Diagnostic Tests </a:t>
            </a:r>
          </a:p>
        </p:txBody>
      </p:sp>
      <p:pic>
        <p:nvPicPr>
          <p:cNvPr id="9218" name="Picture 2" descr="Full Amazon S3 Guide (2020) | Logicata">
            <a:extLst>
              <a:ext uri="{FF2B5EF4-FFF2-40B4-BE49-F238E27FC236}">
                <a16:creationId xmlns:a16="http://schemas.microsoft.com/office/drawing/2014/main" id="{95F9F453-D727-0439-883D-A8118E8FB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560" y="3982480"/>
            <a:ext cx="815880" cy="815880"/>
          </a:xfrm>
          <a:prstGeom prst="rect">
            <a:avLst/>
          </a:prstGeom>
          <a:noFill/>
          <a:extLst>
            <a:ext uri="{909E8E84-426E-40DD-AFC4-6F175D3DCCD1}">
              <a14:hiddenFill xmlns:a14="http://schemas.microsoft.com/office/drawing/2010/main">
                <a:solidFill>
                  <a:srgbClr val="FFFFFF"/>
                </a:solidFill>
              </a14:hiddenFill>
            </a:ext>
          </a:extLst>
        </p:spPr>
      </p:pic>
      <p:sp>
        <p:nvSpPr>
          <p:cNvPr id="1099" name="Right Arrow 1098">
            <a:extLst>
              <a:ext uri="{FF2B5EF4-FFF2-40B4-BE49-F238E27FC236}">
                <a16:creationId xmlns:a16="http://schemas.microsoft.com/office/drawing/2014/main" id="{0F19FABB-7CED-26FA-AEF2-DD12671B782D}"/>
              </a:ext>
            </a:extLst>
          </p:cNvPr>
          <p:cNvSpPr/>
          <p:nvPr/>
        </p:nvSpPr>
        <p:spPr>
          <a:xfrm>
            <a:off x="1841232" y="289604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0" name="Right Arrow 1099">
            <a:extLst>
              <a:ext uri="{FF2B5EF4-FFF2-40B4-BE49-F238E27FC236}">
                <a16:creationId xmlns:a16="http://schemas.microsoft.com/office/drawing/2014/main" id="{DAB8F59E-7D19-276A-5525-F3696165A868}"/>
              </a:ext>
            </a:extLst>
          </p:cNvPr>
          <p:cNvSpPr/>
          <p:nvPr/>
        </p:nvSpPr>
        <p:spPr>
          <a:xfrm>
            <a:off x="3985727" y="2888021"/>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1" name="Right Arrow 1100">
            <a:extLst>
              <a:ext uri="{FF2B5EF4-FFF2-40B4-BE49-F238E27FC236}">
                <a16:creationId xmlns:a16="http://schemas.microsoft.com/office/drawing/2014/main" id="{EB6C1CA0-F84D-1D0F-E926-D9B0EB58EB3F}"/>
              </a:ext>
            </a:extLst>
          </p:cNvPr>
          <p:cNvSpPr/>
          <p:nvPr/>
        </p:nvSpPr>
        <p:spPr>
          <a:xfrm>
            <a:off x="6395813" y="288498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2" name="Right Arrow 1101">
            <a:extLst>
              <a:ext uri="{FF2B5EF4-FFF2-40B4-BE49-F238E27FC236}">
                <a16:creationId xmlns:a16="http://schemas.microsoft.com/office/drawing/2014/main" id="{7D0D2411-7126-7E8B-88AD-197CBA54D93F}"/>
              </a:ext>
            </a:extLst>
          </p:cNvPr>
          <p:cNvSpPr/>
          <p:nvPr/>
        </p:nvSpPr>
        <p:spPr>
          <a:xfrm rot="16200000">
            <a:off x="824742" y="177919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3" name="Right Arrow 1102">
            <a:extLst>
              <a:ext uri="{FF2B5EF4-FFF2-40B4-BE49-F238E27FC236}">
                <a16:creationId xmlns:a16="http://schemas.microsoft.com/office/drawing/2014/main" id="{274B6008-E5B5-1DD4-6BC3-E99432B16586}"/>
              </a:ext>
            </a:extLst>
          </p:cNvPr>
          <p:cNvSpPr/>
          <p:nvPr/>
        </p:nvSpPr>
        <p:spPr>
          <a:xfrm rot="5400000">
            <a:off x="836617" y="358291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8" name="Freeform 16">
            <a:extLst>
              <a:ext uri="{FF2B5EF4-FFF2-40B4-BE49-F238E27FC236}">
                <a16:creationId xmlns:a16="http://schemas.microsoft.com/office/drawing/2014/main" id="{084D71B7-2585-D5AC-3F43-DA46471C10EC}"/>
              </a:ext>
            </a:extLst>
          </p:cNvPr>
          <p:cNvSpPr/>
          <p:nvPr/>
        </p:nvSpPr>
        <p:spPr>
          <a:xfrm>
            <a:off x="5233177" y="2571750"/>
            <a:ext cx="757400" cy="754779"/>
          </a:xfrm>
          <a:custGeom>
            <a:avLst/>
            <a:gdLst/>
            <a:ahLst/>
            <a:cxnLst/>
            <a:rect l="l" t="t" r="r" b="b"/>
            <a:pathLst>
              <a:path w="1685088" h="1771874">
                <a:moveTo>
                  <a:pt x="0" y="0"/>
                </a:moveTo>
                <a:lnTo>
                  <a:pt x="1685088" y="0"/>
                </a:lnTo>
                <a:lnTo>
                  <a:pt x="1685088" y="1771874"/>
                </a:lnTo>
                <a:lnTo>
                  <a:pt x="0" y="1771874"/>
                </a:lnTo>
                <a:lnTo>
                  <a:pt x="0" y="0"/>
                </a:lnTo>
                <a:close/>
              </a:path>
            </a:pathLst>
          </a:custGeom>
          <a:blipFill>
            <a:blip r:embed="rId10"/>
            <a:stretch>
              <a:fillRect/>
            </a:stretch>
          </a:blipFill>
        </p:spPr>
        <p:txBody>
          <a:bodyPr/>
          <a:lstStyle/>
          <a:p>
            <a:endParaRPr lang="en-US" sz="1200"/>
          </a:p>
        </p:txBody>
      </p:sp>
      <p:pic>
        <p:nvPicPr>
          <p:cNvPr id="1109" name="Picture 6" descr="Data Analytics icon PNG and SVG Vector Free Download">
            <a:extLst>
              <a:ext uri="{FF2B5EF4-FFF2-40B4-BE49-F238E27FC236}">
                <a16:creationId xmlns:a16="http://schemas.microsoft.com/office/drawing/2014/main" id="{C3EF07DF-F7C6-EEFA-D75D-7C578B91EA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7703" y="2515676"/>
            <a:ext cx="1041097" cy="1153516"/>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8" descr="Statistical Analysis Vector Icon 30985696 Vector Art at Vecteezy">
            <a:extLst>
              <a:ext uri="{FF2B5EF4-FFF2-40B4-BE49-F238E27FC236}">
                <a16:creationId xmlns:a16="http://schemas.microsoft.com/office/drawing/2014/main" id="{1BD7EB85-F70F-BA23-401E-F15FB0382A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2165" y="930590"/>
            <a:ext cx="911225" cy="895471"/>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10" descr="Diagnostic icon PNG and SVG Vector Free Download">
            <a:extLst>
              <a:ext uri="{FF2B5EF4-FFF2-40B4-BE49-F238E27FC236}">
                <a16:creationId xmlns:a16="http://schemas.microsoft.com/office/drawing/2014/main" id="{CCDB2164-5EAF-6E93-43AA-E89C6B4CE7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3644" y="4145993"/>
            <a:ext cx="588265" cy="754643"/>
          </a:xfrm>
          <a:prstGeom prst="rect">
            <a:avLst/>
          </a:prstGeom>
          <a:noFill/>
          <a:extLst>
            <a:ext uri="{909E8E84-426E-40DD-AFC4-6F175D3DCCD1}">
              <a14:hiddenFill xmlns:a14="http://schemas.microsoft.com/office/drawing/2010/main">
                <a:solidFill>
                  <a:srgbClr val="FFFFFF"/>
                </a:solidFill>
              </a14:hiddenFill>
            </a:ext>
          </a:extLst>
        </p:spPr>
      </p:pic>
      <p:sp>
        <p:nvSpPr>
          <p:cNvPr id="1112" name="Right Arrow 1111">
            <a:extLst>
              <a:ext uri="{FF2B5EF4-FFF2-40B4-BE49-F238E27FC236}">
                <a16:creationId xmlns:a16="http://schemas.microsoft.com/office/drawing/2014/main" id="{20AB74DF-B239-745B-F65B-BF201F19D9EB}"/>
              </a:ext>
            </a:extLst>
          </p:cNvPr>
          <p:cNvSpPr/>
          <p:nvPr/>
        </p:nvSpPr>
        <p:spPr>
          <a:xfrm rot="16200000">
            <a:off x="5280262" y="211315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13" name="Right Arrow 1112">
            <a:extLst>
              <a:ext uri="{FF2B5EF4-FFF2-40B4-BE49-F238E27FC236}">
                <a16:creationId xmlns:a16="http://schemas.microsoft.com/office/drawing/2014/main" id="{F306DD20-B8C2-1D57-7DB2-241B75222D79}"/>
              </a:ext>
            </a:extLst>
          </p:cNvPr>
          <p:cNvSpPr/>
          <p:nvPr/>
        </p:nvSpPr>
        <p:spPr>
          <a:xfrm rot="5400000">
            <a:off x="5337424" y="3749971"/>
            <a:ext cx="486049" cy="1584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Tree>
    <p:extLst>
      <p:ext uri="{BB962C8B-B14F-4D97-AF65-F5344CB8AC3E}">
        <p14:creationId xmlns:p14="http://schemas.microsoft.com/office/powerpoint/2010/main" val="2759134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18061" y="-1"/>
            <a:ext cx="6400063" cy="689811"/>
          </a:xfrm>
          <a:prstGeom prst="rect">
            <a:avLst/>
          </a:prstGeom>
        </p:spPr>
      </p:pic>
      <p:sp>
        <p:nvSpPr>
          <p:cNvPr id="16" name="AutoShape 43">
            <a:extLst>
              <a:ext uri="{FF2B5EF4-FFF2-40B4-BE49-F238E27FC236}">
                <a16:creationId xmlns:a16="http://schemas.microsoft.com/office/drawing/2014/main" id="{FA0BF017-5D96-1F09-EFA7-641F9028A70B}"/>
              </a:ext>
            </a:extLst>
          </p:cNvPr>
          <p:cNvSpPr/>
          <p:nvPr/>
        </p:nvSpPr>
        <p:spPr>
          <a:xfrm>
            <a:off x="3024139" y="1177449"/>
            <a:ext cx="2568" cy="3456738"/>
          </a:xfrm>
          <a:prstGeom prst="line">
            <a:avLst/>
          </a:prstGeom>
          <a:ln w="38100" cap="flat">
            <a:solidFill>
              <a:schemeClr val="tx1">
                <a:lumMod val="75000"/>
              </a:schemeClr>
            </a:solidFill>
            <a:prstDash val="sysDot"/>
            <a:headEnd type="none" w="sm" len="sm"/>
            <a:tailEnd type="none" w="sm" len="sm"/>
          </a:ln>
        </p:spPr>
        <p:txBody>
          <a:bodyPr/>
          <a:lstStyle/>
          <a:p>
            <a:endParaRPr lang="en-US" sz="900" b="1">
              <a:solidFill>
                <a:schemeClr val="bg2"/>
              </a:solidFill>
            </a:endParaRPr>
          </a:p>
        </p:txBody>
      </p:sp>
      <p:pic>
        <p:nvPicPr>
          <p:cNvPr id="3" name="Picture 2" descr="A graph with blue line and green line&#10;&#10;Description automatically generated">
            <a:extLst>
              <a:ext uri="{FF2B5EF4-FFF2-40B4-BE49-F238E27FC236}">
                <a16:creationId xmlns:a16="http://schemas.microsoft.com/office/drawing/2014/main" id="{8F45E996-5E89-C039-3097-07D32CBA057B}"/>
              </a:ext>
            </a:extLst>
          </p:cNvPr>
          <p:cNvPicPr>
            <a:picLocks noChangeAspect="1"/>
          </p:cNvPicPr>
          <p:nvPr/>
        </p:nvPicPr>
        <p:blipFill>
          <a:blip r:embed="rId4"/>
          <a:stretch>
            <a:fillRect/>
          </a:stretch>
        </p:blipFill>
        <p:spPr>
          <a:xfrm>
            <a:off x="-2568" y="843722"/>
            <a:ext cx="2995891" cy="4114392"/>
          </a:xfrm>
          <a:prstGeom prst="rect">
            <a:avLst/>
          </a:prstGeom>
        </p:spPr>
      </p:pic>
      <p:sp>
        <p:nvSpPr>
          <p:cNvPr id="6" name="AutoShape 43">
            <a:extLst>
              <a:ext uri="{FF2B5EF4-FFF2-40B4-BE49-F238E27FC236}">
                <a16:creationId xmlns:a16="http://schemas.microsoft.com/office/drawing/2014/main" id="{0C670350-2271-9E84-FC4F-27F9742CC838}"/>
              </a:ext>
            </a:extLst>
          </p:cNvPr>
          <p:cNvSpPr/>
          <p:nvPr/>
        </p:nvSpPr>
        <p:spPr>
          <a:xfrm>
            <a:off x="5943846" y="1177449"/>
            <a:ext cx="2568" cy="3456738"/>
          </a:xfrm>
          <a:prstGeom prst="line">
            <a:avLst/>
          </a:prstGeom>
          <a:ln w="38100" cap="flat">
            <a:solidFill>
              <a:schemeClr val="tx1">
                <a:lumMod val="75000"/>
              </a:schemeClr>
            </a:solidFill>
            <a:prstDash val="sysDot"/>
            <a:headEnd type="none" w="sm" len="sm"/>
            <a:tailEnd type="none" w="sm" len="sm"/>
          </a:ln>
        </p:spPr>
        <p:txBody>
          <a:bodyPr/>
          <a:lstStyle/>
          <a:p>
            <a:endParaRPr lang="en-US" sz="900" b="1">
              <a:solidFill>
                <a:schemeClr val="bg2"/>
              </a:solidFill>
            </a:endParaRPr>
          </a:p>
        </p:txBody>
      </p:sp>
      <p:pic>
        <p:nvPicPr>
          <p:cNvPr id="9" name="Picture 8" descr="A graph with blue lines and a red line&#10;&#10;Description automatically generated">
            <a:extLst>
              <a:ext uri="{FF2B5EF4-FFF2-40B4-BE49-F238E27FC236}">
                <a16:creationId xmlns:a16="http://schemas.microsoft.com/office/drawing/2014/main" id="{6F2DE158-0F42-7DE4-3C2E-9FABF5E4DC1D}"/>
              </a:ext>
            </a:extLst>
          </p:cNvPr>
          <p:cNvPicPr>
            <a:picLocks noChangeAspect="1"/>
          </p:cNvPicPr>
          <p:nvPr/>
        </p:nvPicPr>
        <p:blipFill>
          <a:blip r:embed="rId5"/>
          <a:stretch>
            <a:fillRect/>
          </a:stretch>
        </p:blipFill>
        <p:spPr>
          <a:xfrm>
            <a:off x="2993323" y="843722"/>
            <a:ext cx="2995891" cy="4114392"/>
          </a:xfrm>
          <a:prstGeom prst="rect">
            <a:avLst/>
          </a:prstGeom>
        </p:spPr>
      </p:pic>
      <p:pic>
        <p:nvPicPr>
          <p:cNvPr id="11" name="Picture 10" descr="A graph with a line and a line&#10;&#10;Description automatically generated with medium confidence">
            <a:extLst>
              <a:ext uri="{FF2B5EF4-FFF2-40B4-BE49-F238E27FC236}">
                <a16:creationId xmlns:a16="http://schemas.microsoft.com/office/drawing/2014/main" id="{1727C4B2-7233-F51F-9602-F03431677769}"/>
              </a:ext>
            </a:extLst>
          </p:cNvPr>
          <p:cNvPicPr>
            <a:picLocks noChangeAspect="1"/>
          </p:cNvPicPr>
          <p:nvPr/>
        </p:nvPicPr>
        <p:blipFill>
          <a:blip r:embed="rId6"/>
          <a:stretch>
            <a:fillRect/>
          </a:stretch>
        </p:blipFill>
        <p:spPr>
          <a:xfrm>
            <a:off x="5943846" y="843722"/>
            <a:ext cx="3076322" cy="4114392"/>
          </a:xfrm>
          <a:prstGeom prst="rect">
            <a:avLst/>
          </a:prstGeom>
        </p:spPr>
      </p:pic>
      <p:sp>
        <p:nvSpPr>
          <p:cNvPr id="13" name="TextBox 12">
            <a:extLst>
              <a:ext uri="{FF2B5EF4-FFF2-40B4-BE49-F238E27FC236}">
                <a16:creationId xmlns:a16="http://schemas.microsoft.com/office/drawing/2014/main" id="{CDAFF092-1D28-D189-5E32-263B97769305}"/>
              </a:ext>
            </a:extLst>
          </p:cNvPr>
          <p:cNvSpPr txBox="1"/>
          <p:nvPr/>
        </p:nvSpPr>
        <p:spPr>
          <a:xfrm>
            <a:off x="368970" y="136513"/>
            <a:ext cx="4748462" cy="416781"/>
          </a:xfrm>
          <a:prstGeom prst="rect">
            <a:avLst/>
          </a:prstGeom>
          <a:noFill/>
        </p:spPr>
        <p:txBody>
          <a:bodyPr wrap="square">
            <a:spAutoFit/>
          </a:bodyPr>
          <a:lstStyle/>
          <a:p>
            <a:pPr algn="ctr">
              <a:lnSpc>
                <a:spcPts val="2519"/>
              </a:lnSpc>
              <a:spcBef>
                <a:spcPct val="0"/>
              </a:spcBef>
            </a:pPr>
            <a:r>
              <a:rPr lang="en-US" sz="2800" b="1" i="0" dirty="0">
                <a:solidFill>
                  <a:schemeClr val="bg2"/>
                </a:solidFill>
                <a:effectLst/>
                <a:latin typeface="Oswald" pitchFamily="2" charset="77"/>
              </a:rPr>
              <a:t>Forecasting With ARIMA Model</a:t>
            </a:r>
            <a:endParaRPr lang="en-US" sz="2800" b="1" spc="57" dirty="0">
              <a:solidFill>
                <a:schemeClr val="bg2"/>
              </a:solidFill>
              <a:latin typeface="Oswald" pitchFamily="2" charset="77"/>
            </a:endParaRPr>
          </a:p>
        </p:txBody>
      </p:sp>
    </p:spTree>
    <p:extLst>
      <p:ext uri="{BB962C8B-B14F-4D97-AF65-F5344CB8AC3E}">
        <p14:creationId xmlns:p14="http://schemas.microsoft.com/office/powerpoint/2010/main" val="2412182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80017" y="-18831"/>
            <a:ext cx="8008576" cy="664142"/>
          </a:xfrm>
          <a:prstGeom prst="rect">
            <a:avLst/>
          </a:prstGeom>
        </p:spPr>
      </p:pic>
      <p:sp>
        <p:nvSpPr>
          <p:cNvPr id="22" name="Freeform 4">
            <a:extLst>
              <a:ext uri="{FF2B5EF4-FFF2-40B4-BE49-F238E27FC236}">
                <a16:creationId xmlns:a16="http://schemas.microsoft.com/office/drawing/2014/main" id="{42413E2C-F2A1-DE8F-03FA-F12FB25243A7}"/>
              </a:ext>
            </a:extLst>
          </p:cNvPr>
          <p:cNvSpPr/>
          <p:nvPr/>
        </p:nvSpPr>
        <p:spPr>
          <a:xfrm>
            <a:off x="607926" y="1970682"/>
            <a:ext cx="1352158" cy="664142"/>
          </a:xfrm>
          <a:custGeom>
            <a:avLst/>
            <a:gdLst/>
            <a:ahLst/>
            <a:cxnLst/>
            <a:rect l="l" t="t" r="r" b="b"/>
            <a:pathLst>
              <a:path w="2405384" h="919706">
                <a:moveTo>
                  <a:pt x="0" y="0"/>
                </a:moveTo>
                <a:lnTo>
                  <a:pt x="2405384" y="0"/>
                </a:lnTo>
                <a:lnTo>
                  <a:pt x="2405384" y="919706"/>
                </a:lnTo>
                <a:lnTo>
                  <a:pt x="0" y="919706"/>
                </a:lnTo>
                <a:lnTo>
                  <a:pt x="0" y="0"/>
                </a:lnTo>
                <a:close/>
              </a:path>
            </a:pathLst>
          </a:custGeom>
          <a:blipFill>
            <a:blip r:embed="rId4"/>
            <a:stretch>
              <a:fillRect/>
            </a:stretch>
          </a:blipFill>
        </p:spPr>
        <p:txBody>
          <a:bodyPr/>
          <a:lstStyle/>
          <a:p>
            <a:endParaRPr lang="en-US" sz="1200">
              <a:latin typeface="Oswald" pitchFamily="2" charset="77"/>
            </a:endParaRPr>
          </a:p>
        </p:txBody>
      </p:sp>
      <p:sp>
        <p:nvSpPr>
          <p:cNvPr id="24" name="Freeform 6">
            <a:extLst>
              <a:ext uri="{FF2B5EF4-FFF2-40B4-BE49-F238E27FC236}">
                <a16:creationId xmlns:a16="http://schemas.microsoft.com/office/drawing/2014/main" id="{2D904D5C-A893-4F72-003D-5EC11D6397BB}"/>
              </a:ext>
            </a:extLst>
          </p:cNvPr>
          <p:cNvSpPr/>
          <p:nvPr/>
        </p:nvSpPr>
        <p:spPr>
          <a:xfrm>
            <a:off x="539029" y="2480454"/>
            <a:ext cx="1239615" cy="881394"/>
          </a:xfrm>
          <a:custGeom>
            <a:avLst/>
            <a:gdLst/>
            <a:ahLst/>
            <a:cxnLst/>
            <a:rect l="l" t="t" r="r" b="b"/>
            <a:pathLst>
              <a:path w="2099741" h="1292148">
                <a:moveTo>
                  <a:pt x="0" y="0"/>
                </a:moveTo>
                <a:lnTo>
                  <a:pt x="2099740" y="0"/>
                </a:lnTo>
                <a:lnTo>
                  <a:pt x="2099740" y="1292148"/>
                </a:lnTo>
                <a:lnTo>
                  <a:pt x="0" y="1292148"/>
                </a:lnTo>
                <a:lnTo>
                  <a:pt x="0" y="0"/>
                </a:lnTo>
                <a:close/>
              </a:path>
            </a:pathLst>
          </a:custGeom>
          <a:blipFill>
            <a:blip r:embed="rId5"/>
            <a:stretch>
              <a:fillRect/>
            </a:stretch>
          </a:blipFill>
        </p:spPr>
        <p:txBody>
          <a:bodyPr/>
          <a:lstStyle/>
          <a:p>
            <a:endParaRPr lang="en-US" sz="1200">
              <a:latin typeface="Oswald" pitchFamily="2" charset="77"/>
            </a:endParaRPr>
          </a:p>
        </p:txBody>
      </p:sp>
      <p:sp>
        <p:nvSpPr>
          <p:cNvPr id="25" name="Freeform 7">
            <a:extLst>
              <a:ext uri="{FF2B5EF4-FFF2-40B4-BE49-F238E27FC236}">
                <a16:creationId xmlns:a16="http://schemas.microsoft.com/office/drawing/2014/main" id="{7085F16B-544A-81EB-92A6-7BC58335ED38}"/>
              </a:ext>
            </a:extLst>
          </p:cNvPr>
          <p:cNvSpPr/>
          <p:nvPr/>
        </p:nvSpPr>
        <p:spPr>
          <a:xfrm>
            <a:off x="650030" y="723596"/>
            <a:ext cx="935697" cy="805393"/>
          </a:xfrm>
          <a:custGeom>
            <a:avLst/>
            <a:gdLst/>
            <a:ahLst/>
            <a:cxnLst/>
            <a:rect l="l" t="t" r="r" b="b"/>
            <a:pathLst>
              <a:path w="1597603" h="1343207">
                <a:moveTo>
                  <a:pt x="0" y="0"/>
                </a:moveTo>
                <a:lnTo>
                  <a:pt x="1597602" y="0"/>
                </a:lnTo>
                <a:lnTo>
                  <a:pt x="1597602" y="1343207"/>
                </a:lnTo>
                <a:lnTo>
                  <a:pt x="0" y="1343207"/>
                </a:lnTo>
                <a:lnTo>
                  <a:pt x="0" y="0"/>
                </a:lnTo>
                <a:close/>
              </a:path>
            </a:pathLst>
          </a:custGeom>
          <a:blipFill>
            <a:blip r:embed="rId6"/>
            <a:stretch>
              <a:fillRect/>
            </a:stretch>
          </a:blipFill>
        </p:spPr>
        <p:txBody>
          <a:bodyPr/>
          <a:lstStyle/>
          <a:p>
            <a:endParaRPr lang="en-US" sz="1200">
              <a:latin typeface="Oswald" pitchFamily="2" charset="77"/>
            </a:endParaRPr>
          </a:p>
        </p:txBody>
      </p:sp>
      <p:sp>
        <p:nvSpPr>
          <p:cNvPr id="29" name="Freeform 10">
            <a:extLst>
              <a:ext uri="{FF2B5EF4-FFF2-40B4-BE49-F238E27FC236}">
                <a16:creationId xmlns:a16="http://schemas.microsoft.com/office/drawing/2014/main" id="{B3C1450B-51CD-8EBB-6F43-38554FE68849}"/>
              </a:ext>
            </a:extLst>
          </p:cNvPr>
          <p:cNvSpPr/>
          <p:nvPr/>
        </p:nvSpPr>
        <p:spPr>
          <a:xfrm>
            <a:off x="2334875" y="718109"/>
            <a:ext cx="1887451" cy="1389146"/>
          </a:xfrm>
          <a:custGeom>
            <a:avLst/>
            <a:gdLst/>
            <a:ahLst/>
            <a:cxnLst/>
            <a:rect l="l" t="t" r="r" b="b"/>
            <a:pathLst>
              <a:path w="3451806" h="2884176">
                <a:moveTo>
                  <a:pt x="0" y="0"/>
                </a:moveTo>
                <a:lnTo>
                  <a:pt x="3451806" y="0"/>
                </a:lnTo>
                <a:lnTo>
                  <a:pt x="3451806" y="2884176"/>
                </a:lnTo>
                <a:lnTo>
                  <a:pt x="0" y="2884176"/>
                </a:lnTo>
                <a:lnTo>
                  <a:pt x="0" y="0"/>
                </a:lnTo>
                <a:close/>
              </a:path>
            </a:pathLst>
          </a:custGeom>
          <a:blipFill>
            <a:blip r:embed="rId7"/>
            <a:stretch>
              <a:fillRect/>
            </a:stretch>
          </a:blipFill>
        </p:spPr>
        <p:txBody>
          <a:bodyPr/>
          <a:lstStyle/>
          <a:p>
            <a:endParaRPr lang="en-US" sz="1200">
              <a:latin typeface="Oswald" pitchFamily="2" charset="77"/>
            </a:endParaRPr>
          </a:p>
        </p:txBody>
      </p:sp>
      <p:sp>
        <p:nvSpPr>
          <p:cNvPr id="34" name="Freeform 13">
            <a:extLst>
              <a:ext uri="{FF2B5EF4-FFF2-40B4-BE49-F238E27FC236}">
                <a16:creationId xmlns:a16="http://schemas.microsoft.com/office/drawing/2014/main" id="{EAE961C2-9393-49A1-953F-39C8D2EC1DED}"/>
              </a:ext>
            </a:extLst>
          </p:cNvPr>
          <p:cNvSpPr/>
          <p:nvPr/>
        </p:nvSpPr>
        <p:spPr>
          <a:xfrm>
            <a:off x="2795273" y="2554569"/>
            <a:ext cx="906874" cy="891452"/>
          </a:xfrm>
          <a:custGeom>
            <a:avLst/>
            <a:gdLst/>
            <a:ahLst/>
            <a:cxnLst/>
            <a:rect l="l" t="t" r="r" b="b"/>
            <a:pathLst>
              <a:path w="1066835" h="1424279">
                <a:moveTo>
                  <a:pt x="0" y="0"/>
                </a:moveTo>
                <a:lnTo>
                  <a:pt x="1066835" y="0"/>
                </a:lnTo>
                <a:lnTo>
                  <a:pt x="1066835" y="1424279"/>
                </a:lnTo>
                <a:lnTo>
                  <a:pt x="0" y="1424279"/>
                </a:lnTo>
                <a:lnTo>
                  <a:pt x="0" y="0"/>
                </a:lnTo>
                <a:close/>
              </a:path>
            </a:pathLst>
          </a:custGeom>
          <a:blipFill>
            <a:blip r:embed="rId8"/>
            <a:stretch>
              <a:fillRect/>
            </a:stretch>
          </a:blipFill>
        </p:spPr>
        <p:txBody>
          <a:bodyPr/>
          <a:lstStyle/>
          <a:p>
            <a:endParaRPr lang="en-US" sz="1200">
              <a:latin typeface="Oswald" pitchFamily="2" charset="77"/>
            </a:endParaRPr>
          </a:p>
        </p:txBody>
      </p:sp>
      <p:sp>
        <p:nvSpPr>
          <p:cNvPr id="43" name="TextBox 17">
            <a:extLst>
              <a:ext uri="{FF2B5EF4-FFF2-40B4-BE49-F238E27FC236}">
                <a16:creationId xmlns:a16="http://schemas.microsoft.com/office/drawing/2014/main" id="{90A39DCA-8C44-2BFD-50D5-05B4D4D8888A}"/>
              </a:ext>
            </a:extLst>
          </p:cNvPr>
          <p:cNvSpPr txBox="1"/>
          <p:nvPr/>
        </p:nvSpPr>
        <p:spPr>
          <a:xfrm>
            <a:off x="-60193" y="159741"/>
            <a:ext cx="7412971" cy="621067"/>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CLASSIFICATION With Random Forest Classifier</a:t>
            </a:r>
          </a:p>
          <a:p>
            <a:pPr algn="ctr">
              <a:lnSpc>
                <a:spcPts val="2519"/>
              </a:lnSpc>
              <a:spcBef>
                <a:spcPct val="0"/>
              </a:spcBef>
            </a:pPr>
            <a:endParaRPr lang="en-US" sz="2000" b="1" spc="57" dirty="0">
              <a:solidFill>
                <a:schemeClr val="bg2"/>
              </a:solidFill>
              <a:latin typeface="Oswald" pitchFamily="2" charset="77"/>
            </a:endParaRPr>
          </a:p>
        </p:txBody>
      </p:sp>
      <p:sp>
        <p:nvSpPr>
          <p:cNvPr id="44" name="TextBox 18">
            <a:extLst>
              <a:ext uri="{FF2B5EF4-FFF2-40B4-BE49-F238E27FC236}">
                <a16:creationId xmlns:a16="http://schemas.microsoft.com/office/drawing/2014/main" id="{D24493BA-F32D-BE40-7558-7E27663A827B}"/>
              </a:ext>
            </a:extLst>
          </p:cNvPr>
          <p:cNvSpPr txBox="1"/>
          <p:nvPr/>
        </p:nvSpPr>
        <p:spPr>
          <a:xfrm>
            <a:off x="589184" y="4798360"/>
            <a:ext cx="104034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S3 Bucket</a:t>
            </a:r>
          </a:p>
        </p:txBody>
      </p:sp>
      <p:sp>
        <p:nvSpPr>
          <p:cNvPr id="48" name="TextBox 19">
            <a:extLst>
              <a:ext uri="{FF2B5EF4-FFF2-40B4-BE49-F238E27FC236}">
                <a16:creationId xmlns:a16="http://schemas.microsoft.com/office/drawing/2014/main" id="{450DA566-EC2B-A4A4-4FA2-9DCD3B3DA097}"/>
              </a:ext>
            </a:extLst>
          </p:cNvPr>
          <p:cNvSpPr txBox="1"/>
          <p:nvPr/>
        </p:nvSpPr>
        <p:spPr>
          <a:xfrm>
            <a:off x="2192370" y="2158309"/>
            <a:ext cx="2150732"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Scalar Normalization</a:t>
            </a:r>
          </a:p>
        </p:txBody>
      </p:sp>
      <p:sp>
        <p:nvSpPr>
          <p:cNvPr id="49" name="TextBox 20">
            <a:extLst>
              <a:ext uri="{FF2B5EF4-FFF2-40B4-BE49-F238E27FC236}">
                <a16:creationId xmlns:a16="http://schemas.microsoft.com/office/drawing/2014/main" id="{9C1392BD-9229-F44E-40FD-7E877B5AF8E5}"/>
              </a:ext>
            </a:extLst>
          </p:cNvPr>
          <p:cNvSpPr txBox="1"/>
          <p:nvPr/>
        </p:nvSpPr>
        <p:spPr>
          <a:xfrm>
            <a:off x="2259052" y="3390336"/>
            <a:ext cx="1817886" cy="243978"/>
          </a:xfrm>
          <a:prstGeom prst="rect">
            <a:avLst/>
          </a:prstGeom>
        </p:spPr>
        <p:txBody>
          <a:bodyPr lIns="0" tIns="0" rIns="0" bIns="0" rtlCol="0" anchor="t">
            <a:spAutoFit/>
          </a:bodyPr>
          <a:lstStyle/>
          <a:p>
            <a:pPr algn="ctr">
              <a:lnSpc>
                <a:spcPts val="2082"/>
              </a:lnSpc>
              <a:spcBef>
                <a:spcPct val="0"/>
              </a:spcBef>
            </a:pPr>
            <a:r>
              <a:rPr lang="en-US" sz="1200" spc="47" dirty="0">
                <a:solidFill>
                  <a:srgbClr val="000000"/>
                </a:solidFill>
                <a:latin typeface="Oswald" pitchFamily="2" charset="77"/>
              </a:rPr>
              <a:t>Feature Selection</a:t>
            </a:r>
          </a:p>
        </p:txBody>
      </p:sp>
      <p:sp>
        <p:nvSpPr>
          <p:cNvPr id="51" name="TextBox 22">
            <a:extLst>
              <a:ext uri="{FF2B5EF4-FFF2-40B4-BE49-F238E27FC236}">
                <a16:creationId xmlns:a16="http://schemas.microsoft.com/office/drawing/2014/main" id="{7D82B67D-A16C-5A7C-0F30-005323CF2161}"/>
              </a:ext>
            </a:extLst>
          </p:cNvPr>
          <p:cNvSpPr txBox="1"/>
          <p:nvPr/>
        </p:nvSpPr>
        <p:spPr>
          <a:xfrm>
            <a:off x="4700654" y="3375620"/>
            <a:ext cx="1820731" cy="237950"/>
          </a:xfrm>
          <a:prstGeom prst="rect">
            <a:avLst/>
          </a:prstGeom>
        </p:spPr>
        <p:txBody>
          <a:bodyPr wrap="square" lIns="0" tIns="0" rIns="0" bIns="0" rtlCol="0" anchor="t">
            <a:spAutoFit/>
          </a:bodyPr>
          <a:lstStyle/>
          <a:p>
            <a:pPr algn="ctr">
              <a:lnSpc>
                <a:spcPts val="2082"/>
              </a:lnSpc>
              <a:spcBef>
                <a:spcPct val="0"/>
              </a:spcBef>
            </a:pPr>
            <a:r>
              <a:rPr lang="en-US" sz="1200" spc="47" dirty="0">
                <a:latin typeface="Oswald" pitchFamily="2" charset="77"/>
              </a:rPr>
              <a:t>Random forest classifier</a:t>
            </a:r>
            <a:endParaRPr lang="en-US" sz="1200" spc="47" dirty="0">
              <a:solidFill>
                <a:srgbClr val="000000"/>
              </a:solidFill>
              <a:latin typeface="Oswald" pitchFamily="2" charset="77"/>
            </a:endParaRPr>
          </a:p>
        </p:txBody>
      </p:sp>
      <p:pic>
        <p:nvPicPr>
          <p:cNvPr id="9218" name="Picture 2" descr="Full Amazon S3 Guide (2020) | Logicata">
            <a:extLst>
              <a:ext uri="{FF2B5EF4-FFF2-40B4-BE49-F238E27FC236}">
                <a16:creationId xmlns:a16="http://schemas.microsoft.com/office/drawing/2014/main" id="{95F9F453-D727-0439-883D-A8118E8FB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560" y="3982480"/>
            <a:ext cx="815880" cy="815880"/>
          </a:xfrm>
          <a:prstGeom prst="rect">
            <a:avLst/>
          </a:prstGeom>
          <a:noFill/>
          <a:extLst>
            <a:ext uri="{909E8E84-426E-40DD-AFC4-6F175D3DCCD1}">
              <a14:hiddenFill xmlns:a14="http://schemas.microsoft.com/office/drawing/2010/main">
                <a:solidFill>
                  <a:srgbClr val="FFFFFF"/>
                </a:solidFill>
              </a14:hiddenFill>
            </a:ext>
          </a:extLst>
        </p:spPr>
      </p:pic>
      <p:sp>
        <p:nvSpPr>
          <p:cNvPr id="1099" name="Right Arrow 1098">
            <a:extLst>
              <a:ext uri="{FF2B5EF4-FFF2-40B4-BE49-F238E27FC236}">
                <a16:creationId xmlns:a16="http://schemas.microsoft.com/office/drawing/2014/main" id="{0F19FABB-7CED-26FA-AEF2-DD12671B782D}"/>
              </a:ext>
            </a:extLst>
          </p:cNvPr>
          <p:cNvSpPr/>
          <p:nvPr/>
        </p:nvSpPr>
        <p:spPr>
          <a:xfrm>
            <a:off x="1841232" y="289604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0" name="Right Arrow 1099">
            <a:extLst>
              <a:ext uri="{FF2B5EF4-FFF2-40B4-BE49-F238E27FC236}">
                <a16:creationId xmlns:a16="http://schemas.microsoft.com/office/drawing/2014/main" id="{DAB8F59E-7D19-276A-5525-F3696165A868}"/>
              </a:ext>
            </a:extLst>
          </p:cNvPr>
          <p:cNvSpPr/>
          <p:nvPr/>
        </p:nvSpPr>
        <p:spPr>
          <a:xfrm>
            <a:off x="3985727" y="2888021"/>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1" name="Right Arrow 1100">
            <a:extLst>
              <a:ext uri="{FF2B5EF4-FFF2-40B4-BE49-F238E27FC236}">
                <a16:creationId xmlns:a16="http://schemas.microsoft.com/office/drawing/2014/main" id="{EB6C1CA0-F84D-1D0F-E926-D9B0EB58EB3F}"/>
              </a:ext>
            </a:extLst>
          </p:cNvPr>
          <p:cNvSpPr/>
          <p:nvPr/>
        </p:nvSpPr>
        <p:spPr>
          <a:xfrm>
            <a:off x="6395813" y="2884986"/>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2" name="Right Arrow 1101">
            <a:extLst>
              <a:ext uri="{FF2B5EF4-FFF2-40B4-BE49-F238E27FC236}">
                <a16:creationId xmlns:a16="http://schemas.microsoft.com/office/drawing/2014/main" id="{7D0D2411-7126-7E8B-88AD-197CBA54D93F}"/>
              </a:ext>
            </a:extLst>
          </p:cNvPr>
          <p:cNvSpPr/>
          <p:nvPr/>
        </p:nvSpPr>
        <p:spPr>
          <a:xfrm rot="16200000">
            <a:off x="824742" y="177919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103" name="Right Arrow 1102">
            <a:extLst>
              <a:ext uri="{FF2B5EF4-FFF2-40B4-BE49-F238E27FC236}">
                <a16:creationId xmlns:a16="http://schemas.microsoft.com/office/drawing/2014/main" id="{274B6008-E5B5-1DD4-6BC3-E99432B16586}"/>
              </a:ext>
            </a:extLst>
          </p:cNvPr>
          <p:cNvSpPr/>
          <p:nvPr/>
        </p:nvSpPr>
        <p:spPr>
          <a:xfrm rot="5400000">
            <a:off x="836617" y="3582917"/>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pic>
        <p:nvPicPr>
          <p:cNvPr id="1109" name="Picture 6" descr="Data Analytics icon PNG and SVG Vector Free Download">
            <a:extLst>
              <a:ext uri="{FF2B5EF4-FFF2-40B4-BE49-F238E27FC236}">
                <a16:creationId xmlns:a16="http://schemas.microsoft.com/office/drawing/2014/main" id="{C3EF07DF-F7C6-EEFA-D75D-7C578B91EA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7703" y="2515676"/>
            <a:ext cx="1041097" cy="1153516"/>
          </a:xfrm>
          <a:prstGeom prst="rect">
            <a:avLst/>
          </a:prstGeom>
          <a:noFill/>
          <a:extLst>
            <a:ext uri="{909E8E84-426E-40DD-AFC4-6F175D3DCCD1}">
              <a14:hiddenFill xmlns:a14="http://schemas.microsoft.com/office/drawing/2010/main">
                <a:solidFill>
                  <a:srgbClr val="FFFFFF"/>
                </a:solidFill>
              </a14:hiddenFill>
            </a:ext>
          </a:extLst>
        </p:spPr>
      </p:pic>
      <p:sp>
        <p:nvSpPr>
          <p:cNvPr id="1113" name="Right Arrow 1112">
            <a:extLst>
              <a:ext uri="{FF2B5EF4-FFF2-40B4-BE49-F238E27FC236}">
                <a16:creationId xmlns:a16="http://schemas.microsoft.com/office/drawing/2014/main" id="{F306DD20-B8C2-1D57-7DB2-241B75222D79}"/>
              </a:ext>
            </a:extLst>
          </p:cNvPr>
          <p:cNvSpPr/>
          <p:nvPr/>
        </p:nvSpPr>
        <p:spPr>
          <a:xfrm rot="5400000">
            <a:off x="5292599" y="3830656"/>
            <a:ext cx="486049" cy="1584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 name="TextBox 2">
            <a:extLst>
              <a:ext uri="{FF2B5EF4-FFF2-40B4-BE49-F238E27FC236}">
                <a16:creationId xmlns:a16="http://schemas.microsoft.com/office/drawing/2014/main" id="{C72AF4E4-69D4-F76B-678C-64540E6D2569}"/>
              </a:ext>
            </a:extLst>
          </p:cNvPr>
          <p:cNvSpPr txBox="1"/>
          <p:nvPr/>
        </p:nvSpPr>
        <p:spPr>
          <a:xfrm>
            <a:off x="3308940" y="4184522"/>
            <a:ext cx="4693184" cy="336311"/>
          </a:xfrm>
          <a:prstGeom prst="rect">
            <a:avLst/>
          </a:prstGeom>
          <a:noFill/>
        </p:spPr>
        <p:txBody>
          <a:bodyPr wrap="square">
            <a:spAutoFit/>
          </a:bodyPr>
          <a:lstStyle/>
          <a:p>
            <a:pPr algn="ctr">
              <a:lnSpc>
                <a:spcPts val="2082"/>
              </a:lnSpc>
              <a:spcBef>
                <a:spcPct val="0"/>
              </a:spcBef>
            </a:pPr>
            <a:r>
              <a:rPr lang="en-US" spc="47" dirty="0">
                <a:latin typeface="Oswald" pitchFamily="2" charset="77"/>
              </a:rPr>
              <a:t>Evaluation</a:t>
            </a:r>
            <a:r>
              <a:rPr lang="en-US" sz="1400" spc="47" dirty="0">
                <a:solidFill>
                  <a:srgbClr val="000000"/>
                </a:solidFill>
                <a:latin typeface="Oswald" pitchFamily="2" charset="77"/>
              </a:rPr>
              <a:t> Metrics by using ROC Curve &amp; Confusion Matrix</a:t>
            </a:r>
          </a:p>
        </p:txBody>
      </p:sp>
      <p:sp>
        <p:nvSpPr>
          <p:cNvPr id="6" name="TextBox 5">
            <a:extLst>
              <a:ext uri="{FF2B5EF4-FFF2-40B4-BE49-F238E27FC236}">
                <a16:creationId xmlns:a16="http://schemas.microsoft.com/office/drawing/2014/main" id="{02A46E34-9DEB-9EBB-91FF-2348F24E6851}"/>
              </a:ext>
            </a:extLst>
          </p:cNvPr>
          <p:cNvSpPr txBox="1"/>
          <p:nvPr/>
        </p:nvSpPr>
        <p:spPr>
          <a:xfrm>
            <a:off x="5351659" y="3763498"/>
            <a:ext cx="4693184" cy="336311"/>
          </a:xfrm>
          <a:prstGeom prst="rect">
            <a:avLst/>
          </a:prstGeom>
          <a:noFill/>
        </p:spPr>
        <p:txBody>
          <a:bodyPr wrap="square">
            <a:spAutoFit/>
          </a:bodyPr>
          <a:lstStyle/>
          <a:p>
            <a:pPr algn="ctr">
              <a:lnSpc>
                <a:spcPts val="2082"/>
              </a:lnSpc>
              <a:spcBef>
                <a:spcPct val="0"/>
              </a:spcBef>
            </a:pPr>
            <a:r>
              <a:rPr lang="en-US" spc="47" dirty="0">
                <a:latin typeface="Oswald" pitchFamily="2" charset="77"/>
              </a:rPr>
              <a:t>Classified </a:t>
            </a:r>
            <a:r>
              <a:rPr lang="en-US" sz="1400" spc="47" dirty="0">
                <a:solidFill>
                  <a:srgbClr val="000000"/>
                </a:solidFill>
                <a:latin typeface="Oswald" pitchFamily="2" charset="77"/>
              </a:rPr>
              <a:t>Metrics</a:t>
            </a:r>
          </a:p>
        </p:txBody>
      </p:sp>
      <p:pic>
        <p:nvPicPr>
          <p:cNvPr id="2" name="Picture 2" descr="Random Forest Algorithm - How It Works and Why It Is So Effective">
            <a:extLst>
              <a:ext uri="{FF2B5EF4-FFF2-40B4-BE49-F238E27FC236}">
                <a16:creationId xmlns:a16="http://schemas.microsoft.com/office/drawing/2014/main" id="{A3FE8AAD-3F6F-0274-CCC1-CBBCD260373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6671" b="16504"/>
          <a:stretch/>
        </p:blipFill>
        <p:spPr bwMode="auto">
          <a:xfrm>
            <a:off x="4663427" y="2541624"/>
            <a:ext cx="1652273" cy="80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09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18060" y="0"/>
            <a:ext cx="6161906" cy="664142"/>
          </a:xfrm>
          <a:prstGeom prst="rect">
            <a:avLst/>
          </a:prstGeom>
        </p:spPr>
      </p:pic>
      <p:sp>
        <p:nvSpPr>
          <p:cNvPr id="43" name="TextBox 17">
            <a:extLst>
              <a:ext uri="{FF2B5EF4-FFF2-40B4-BE49-F238E27FC236}">
                <a16:creationId xmlns:a16="http://schemas.microsoft.com/office/drawing/2014/main" id="{90A39DCA-8C44-2BFD-50D5-05B4D4D8888A}"/>
              </a:ext>
            </a:extLst>
          </p:cNvPr>
          <p:cNvSpPr txBox="1"/>
          <p:nvPr/>
        </p:nvSpPr>
        <p:spPr>
          <a:xfrm>
            <a:off x="292403" y="233514"/>
            <a:ext cx="3979560" cy="324448"/>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Random Forest Classifier</a:t>
            </a:r>
          </a:p>
        </p:txBody>
      </p:sp>
      <p:sp>
        <p:nvSpPr>
          <p:cNvPr id="16" name="AutoShape 43">
            <a:extLst>
              <a:ext uri="{FF2B5EF4-FFF2-40B4-BE49-F238E27FC236}">
                <a16:creationId xmlns:a16="http://schemas.microsoft.com/office/drawing/2014/main" id="{FA0BF017-5D96-1F09-EFA7-641F9028A70B}"/>
              </a:ext>
            </a:extLst>
          </p:cNvPr>
          <p:cNvSpPr/>
          <p:nvPr/>
        </p:nvSpPr>
        <p:spPr>
          <a:xfrm>
            <a:off x="4569432" y="1225576"/>
            <a:ext cx="2568" cy="3456738"/>
          </a:xfrm>
          <a:prstGeom prst="line">
            <a:avLst/>
          </a:prstGeom>
          <a:ln w="38100" cap="flat">
            <a:solidFill>
              <a:schemeClr val="tx1">
                <a:lumMod val="75000"/>
              </a:schemeClr>
            </a:solidFill>
            <a:prstDash val="sysDot"/>
            <a:headEnd type="none" w="sm" len="sm"/>
            <a:tailEnd type="none" w="sm" len="sm"/>
          </a:ln>
        </p:spPr>
        <p:txBody>
          <a:bodyPr/>
          <a:lstStyle/>
          <a:p>
            <a:endParaRPr lang="en-US" sz="900" b="1">
              <a:solidFill>
                <a:schemeClr val="bg2"/>
              </a:solidFill>
            </a:endParaRPr>
          </a:p>
        </p:txBody>
      </p:sp>
      <p:pic>
        <p:nvPicPr>
          <p:cNvPr id="4" name="Picture 3" descr="A diagram of a diagram&#10;&#10;Description automatically generated with medium confidence">
            <a:extLst>
              <a:ext uri="{FF2B5EF4-FFF2-40B4-BE49-F238E27FC236}">
                <a16:creationId xmlns:a16="http://schemas.microsoft.com/office/drawing/2014/main" id="{BA0F0878-F703-B4D9-EBD2-3FA11D9D6E1F}"/>
              </a:ext>
            </a:extLst>
          </p:cNvPr>
          <p:cNvPicPr>
            <a:picLocks noChangeAspect="1"/>
          </p:cNvPicPr>
          <p:nvPr/>
        </p:nvPicPr>
        <p:blipFill>
          <a:blip r:embed="rId4"/>
          <a:stretch>
            <a:fillRect/>
          </a:stretch>
        </p:blipFill>
        <p:spPr>
          <a:xfrm>
            <a:off x="49515" y="854766"/>
            <a:ext cx="4340027" cy="4055220"/>
          </a:xfrm>
          <a:prstGeom prst="rect">
            <a:avLst/>
          </a:prstGeom>
        </p:spPr>
      </p:pic>
      <p:pic>
        <p:nvPicPr>
          <p:cNvPr id="8" name="Picture 7" descr="A graph of a curve&#10;&#10;Description automatically generated">
            <a:extLst>
              <a:ext uri="{FF2B5EF4-FFF2-40B4-BE49-F238E27FC236}">
                <a16:creationId xmlns:a16="http://schemas.microsoft.com/office/drawing/2014/main" id="{FA393FF9-164D-14E7-22FC-363D0DA2DF74}"/>
              </a:ext>
            </a:extLst>
          </p:cNvPr>
          <p:cNvPicPr>
            <a:picLocks noChangeAspect="1"/>
          </p:cNvPicPr>
          <p:nvPr/>
        </p:nvPicPr>
        <p:blipFill>
          <a:blip r:embed="rId5"/>
          <a:stretch>
            <a:fillRect/>
          </a:stretch>
        </p:blipFill>
        <p:spPr>
          <a:xfrm>
            <a:off x="4661251" y="854766"/>
            <a:ext cx="4201015" cy="4055220"/>
          </a:xfrm>
          <a:prstGeom prst="rect">
            <a:avLst/>
          </a:prstGeom>
        </p:spPr>
      </p:pic>
    </p:spTree>
    <p:extLst>
      <p:ext uri="{BB962C8B-B14F-4D97-AF65-F5344CB8AC3E}">
        <p14:creationId xmlns:p14="http://schemas.microsoft.com/office/powerpoint/2010/main" val="299982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098" name="Picture 1097" descr="A black and white square&#10;&#10;Description automatically generated">
            <a:extLst>
              <a:ext uri="{FF2B5EF4-FFF2-40B4-BE49-F238E27FC236}">
                <a16:creationId xmlns:a16="http://schemas.microsoft.com/office/drawing/2014/main" id="{BD41130A-B52A-A76B-283F-41D25A8DEA9C}"/>
              </a:ext>
            </a:extLst>
          </p:cNvPr>
          <p:cNvPicPr>
            <a:picLocks noChangeAspect="1"/>
          </p:cNvPicPr>
          <p:nvPr/>
        </p:nvPicPr>
        <p:blipFill>
          <a:blip r:embed="rId3"/>
          <a:stretch>
            <a:fillRect/>
          </a:stretch>
        </p:blipFill>
        <p:spPr>
          <a:xfrm>
            <a:off x="-218060" y="0"/>
            <a:ext cx="6161906" cy="664142"/>
          </a:xfrm>
          <a:prstGeom prst="rect">
            <a:avLst/>
          </a:prstGeom>
        </p:spPr>
      </p:pic>
      <p:sp>
        <p:nvSpPr>
          <p:cNvPr id="43" name="TextBox 17">
            <a:extLst>
              <a:ext uri="{FF2B5EF4-FFF2-40B4-BE49-F238E27FC236}">
                <a16:creationId xmlns:a16="http://schemas.microsoft.com/office/drawing/2014/main" id="{90A39DCA-8C44-2BFD-50D5-05B4D4D8888A}"/>
              </a:ext>
            </a:extLst>
          </p:cNvPr>
          <p:cNvSpPr txBox="1"/>
          <p:nvPr/>
        </p:nvSpPr>
        <p:spPr>
          <a:xfrm>
            <a:off x="292403" y="233514"/>
            <a:ext cx="3979560" cy="324448"/>
          </a:xfrm>
          <a:prstGeom prst="rect">
            <a:avLst/>
          </a:prstGeom>
        </p:spPr>
        <p:txBody>
          <a:bodyPr wrap="square" lIns="0" tIns="0" rIns="0" bIns="0" rtlCol="0" anchor="t">
            <a:spAutoFit/>
          </a:bodyPr>
          <a:lstStyle/>
          <a:p>
            <a:pPr algn="ctr">
              <a:lnSpc>
                <a:spcPts val="2519"/>
              </a:lnSpc>
              <a:spcBef>
                <a:spcPct val="0"/>
              </a:spcBef>
            </a:pPr>
            <a:r>
              <a:rPr lang="en-US" sz="2800" b="1" spc="57" dirty="0">
                <a:solidFill>
                  <a:schemeClr val="bg2"/>
                </a:solidFill>
                <a:latin typeface="Oswald" pitchFamily="2" charset="77"/>
              </a:rPr>
              <a:t>Random Forest Classifier</a:t>
            </a:r>
          </a:p>
        </p:txBody>
      </p:sp>
      <p:pic>
        <p:nvPicPr>
          <p:cNvPr id="3" name="Picture 2" descr="A screenshot of a graph&#10;&#10;Description automatically generated">
            <a:extLst>
              <a:ext uri="{FF2B5EF4-FFF2-40B4-BE49-F238E27FC236}">
                <a16:creationId xmlns:a16="http://schemas.microsoft.com/office/drawing/2014/main" id="{C70D0162-F483-7D13-2286-11F72377F91C}"/>
              </a:ext>
            </a:extLst>
          </p:cNvPr>
          <p:cNvPicPr>
            <a:picLocks noChangeAspect="1"/>
          </p:cNvPicPr>
          <p:nvPr/>
        </p:nvPicPr>
        <p:blipFill>
          <a:blip r:embed="rId4"/>
          <a:stretch>
            <a:fillRect/>
          </a:stretch>
        </p:blipFill>
        <p:spPr>
          <a:xfrm>
            <a:off x="412694" y="672868"/>
            <a:ext cx="8213415" cy="4470632"/>
          </a:xfrm>
          <a:prstGeom prst="rect">
            <a:avLst/>
          </a:prstGeom>
        </p:spPr>
      </p:pic>
    </p:spTree>
    <p:extLst>
      <p:ext uri="{BB962C8B-B14F-4D97-AF65-F5344CB8AC3E}">
        <p14:creationId xmlns:p14="http://schemas.microsoft.com/office/powerpoint/2010/main" val="2444026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472854F4-6855-0E30-0618-267CF3A41409}"/>
              </a:ext>
            </a:extLst>
          </p:cNvPr>
          <p:cNvPicPr>
            <a:picLocks noChangeAspect="1"/>
          </p:cNvPicPr>
          <p:nvPr/>
        </p:nvPicPr>
        <p:blipFill>
          <a:blip r:embed="rId3"/>
          <a:stretch>
            <a:fillRect/>
          </a:stretch>
        </p:blipFill>
        <p:spPr>
          <a:xfrm>
            <a:off x="-124176" y="-26096"/>
            <a:ext cx="6861152" cy="664142"/>
          </a:xfrm>
          <a:prstGeom prst="rect">
            <a:avLst/>
          </a:prstGeom>
        </p:spPr>
      </p:pic>
      <p:sp>
        <p:nvSpPr>
          <p:cNvPr id="1137" name="Google Shape;1137;p69"/>
          <p:cNvSpPr txBox="1">
            <a:spLocks noGrp="1"/>
          </p:cNvSpPr>
          <p:nvPr>
            <p:ph type="title"/>
          </p:nvPr>
        </p:nvSpPr>
        <p:spPr>
          <a:xfrm>
            <a:off x="474767" y="0"/>
            <a:ext cx="2641765"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lumMod val="10000"/>
                  </a:schemeClr>
                </a:solidFill>
              </a:rPr>
              <a:t>RESOURCES</a:t>
            </a:r>
            <a:endParaRPr sz="2800" dirty="0">
              <a:solidFill>
                <a:schemeClr val="tx1">
                  <a:lumMod val="10000"/>
                </a:schemeClr>
              </a:solidFill>
            </a:endParaRPr>
          </a:p>
        </p:txBody>
      </p:sp>
      <p:sp>
        <p:nvSpPr>
          <p:cNvPr id="1138" name="Google Shape;1138;p69"/>
          <p:cNvSpPr txBox="1"/>
          <p:nvPr/>
        </p:nvSpPr>
        <p:spPr>
          <a:xfrm>
            <a:off x="474767" y="1129200"/>
            <a:ext cx="7581900" cy="31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b="1" dirty="0">
              <a:solidFill>
                <a:schemeClr val="dk2"/>
              </a:solidFill>
              <a:latin typeface="Oswald"/>
              <a:ea typeface="Oswald"/>
              <a:cs typeface="Oswald"/>
              <a:sym typeface="Oswald"/>
            </a:endParaRPr>
          </a:p>
          <a:p>
            <a:pPr marL="0" lvl="0" indent="0" algn="l" rtl="0">
              <a:lnSpc>
                <a:spcPct val="100000"/>
              </a:lnSpc>
              <a:spcBef>
                <a:spcPts val="0"/>
              </a:spcBef>
              <a:spcAft>
                <a:spcPts val="0"/>
              </a:spcAft>
              <a:buNone/>
            </a:pPr>
            <a:endParaRPr sz="1600" b="1" dirty="0">
              <a:solidFill>
                <a:schemeClr val="dk2"/>
              </a:solidFill>
              <a:latin typeface="Oswald" pitchFamily="2" charset="77"/>
              <a:ea typeface="Oswald"/>
              <a:cs typeface="Oswald"/>
              <a:sym typeface="Oswald"/>
            </a:endParaRPr>
          </a:p>
          <a:p>
            <a:pPr marL="285750" indent="-228600">
              <a:lnSpc>
                <a:spcPct val="90000"/>
              </a:lnSpc>
              <a:spcAft>
                <a:spcPts val="600"/>
              </a:spcAft>
              <a:buFont typeface="Arial" panose="020B0604020202020204" pitchFamily="34" charset="0"/>
              <a:buChar char="•"/>
            </a:pPr>
            <a:r>
              <a:rPr lang="en-US" sz="1600" b="1" dirty="0">
                <a:latin typeface="Oswald" pitchFamily="2" charset="77"/>
              </a:rPr>
              <a:t>[1] Davis, Wilma V., Catharine Weber, Seth Wechsler, Helen Wakefield, and Gary Lucier (2023). Vegetables and pulses yearbook data. Economic Research Service (ERS) USDA.</a:t>
            </a:r>
          </a:p>
          <a:p>
            <a:pPr marL="285750" indent="-228600">
              <a:lnSpc>
                <a:spcPct val="90000"/>
              </a:lnSpc>
              <a:spcAft>
                <a:spcPts val="600"/>
              </a:spcAft>
              <a:buFont typeface="Arial" panose="020B0604020202020204" pitchFamily="34" charset="0"/>
              <a:buChar char="•"/>
            </a:pPr>
            <a:r>
              <a:rPr lang="en-US" sz="1600" b="1" dirty="0">
                <a:latin typeface="Oswald" pitchFamily="2" charset="77"/>
              </a:rPr>
              <a:t>[2] Amazon Web Services. </a:t>
            </a:r>
            <a:r>
              <a:rPr lang="en-US" sz="1600" b="1" dirty="0">
                <a:latin typeface="Oswald" pitchFamily="2" charset="77"/>
                <a:hlinkClick r:id="rId4"/>
              </a:rPr>
              <a:t>https://aws.amazon.com</a:t>
            </a:r>
            <a:endParaRPr lang="en-US" sz="1600" b="1" dirty="0">
              <a:latin typeface="Oswald" pitchFamily="2" charset="77"/>
            </a:endParaRPr>
          </a:p>
          <a:p>
            <a:pPr marL="285750" indent="-228600">
              <a:lnSpc>
                <a:spcPct val="90000"/>
              </a:lnSpc>
              <a:spcAft>
                <a:spcPts val="600"/>
              </a:spcAft>
              <a:buFont typeface="Arial" panose="020B0604020202020204" pitchFamily="34" charset="0"/>
              <a:buChar char="•"/>
            </a:pPr>
            <a:r>
              <a:rPr lang="en-US" sz="1600" b="1" dirty="0">
                <a:latin typeface="Oswald" pitchFamily="2" charset="77"/>
              </a:rPr>
              <a:t>[3] Databricks. </a:t>
            </a:r>
            <a:r>
              <a:rPr lang="en-US" sz="1600" b="1" dirty="0">
                <a:latin typeface="Oswald" pitchFamily="2" charset="77"/>
                <a:hlinkClick r:id="rId5"/>
              </a:rPr>
              <a:t>https://www.databricks.com</a:t>
            </a:r>
            <a:endParaRPr lang="en-US" sz="1600" b="1" dirty="0">
              <a:latin typeface="Oswald" pitchFamily="2" charset="77"/>
            </a:endParaRPr>
          </a:p>
          <a:p>
            <a:pPr marL="285750" indent="-228600">
              <a:lnSpc>
                <a:spcPct val="90000"/>
              </a:lnSpc>
              <a:spcAft>
                <a:spcPts val="600"/>
              </a:spcAft>
              <a:buFont typeface="Arial" panose="020B0604020202020204" pitchFamily="34" charset="0"/>
              <a:buChar char="•"/>
            </a:pPr>
            <a:r>
              <a:rPr lang="en-US" sz="1600" b="1" dirty="0">
                <a:latin typeface="Oswald" pitchFamily="2" charset="77"/>
              </a:rPr>
              <a:t>[4] Tableau. </a:t>
            </a:r>
            <a:r>
              <a:rPr lang="en-US" sz="1600" b="1" dirty="0">
                <a:latin typeface="Oswald" pitchFamily="2" charset="77"/>
                <a:hlinkClick r:id="rId6"/>
              </a:rPr>
              <a:t>https://www.tableau.com</a:t>
            </a:r>
            <a:endParaRPr lang="en-US" sz="1600" b="1" dirty="0">
              <a:latin typeface="Oswald" pitchFamily="2" charset="77"/>
            </a:endParaRPr>
          </a:p>
          <a:p>
            <a:pPr marL="285750" indent="-228600">
              <a:lnSpc>
                <a:spcPct val="90000"/>
              </a:lnSpc>
              <a:spcAft>
                <a:spcPts val="600"/>
              </a:spcAft>
              <a:buFont typeface="Arial" panose="020B0604020202020204" pitchFamily="34" charset="0"/>
              <a:buChar char="•"/>
            </a:pPr>
            <a:r>
              <a:rPr lang="en-US" sz="1600" b="1" dirty="0">
                <a:latin typeface="Oswald" pitchFamily="2" charset="77"/>
              </a:rPr>
              <a:t>[5] Github. </a:t>
            </a:r>
            <a:r>
              <a:rPr lang="en-US" sz="1600" b="1" dirty="0">
                <a:latin typeface="Oswald" pitchFamily="2" charset="77"/>
                <a:hlinkClick r:id="rId7"/>
              </a:rPr>
              <a:t>https://github.com</a:t>
            </a:r>
            <a:endParaRPr lang="en-US" sz="1600" b="1" dirty="0">
              <a:latin typeface="Oswald" pitchFamily="2" charset="77"/>
            </a:endParaRPr>
          </a:p>
          <a:p>
            <a:pPr marL="457200" lvl="0" indent="0" algn="l" rtl="0">
              <a:spcBef>
                <a:spcPts val="0"/>
              </a:spcBef>
              <a:spcAft>
                <a:spcPts val="0"/>
              </a:spcAft>
              <a:buNone/>
            </a:pPr>
            <a:endParaRPr dirty="0">
              <a:solidFill>
                <a:schemeClr val="dk2"/>
              </a:solidFill>
              <a:latin typeface="Inconsolata"/>
              <a:ea typeface="Inconsolata"/>
              <a:cs typeface="Inconsolata"/>
              <a:sym typeface="Inconsolata"/>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0856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grpSp>
        <p:nvGrpSpPr>
          <p:cNvPr id="1102" name="Google Shape;1102;p66"/>
          <p:cNvGrpSpPr/>
          <p:nvPr/>
        </p:nvGrpSpPr>
        <p:grpSpPr>
          <a:xfrm>
            <a:off x="2923665" y="542904"/>
            <a:ext cx="6220335" cy="4057692"/>
            <a:chOff x="174175" y="852800"/>
            <a:chExt cx="3516300" cy="3495600"/>
          </a:xfrm>
        </p:grpSpPr>
        <p:sp>
          <p:nvSpPr>
            <p:cNvPr id="1103" name="Google Shape;1103;p66"/>
            <p:cNvSpPr/>
            <p:nvPr/>
          </p:nvSpPr>
          <p:spPr>
            <a:xfrm>
              <a:off x="174175" y="852800"/>
              <a:ext cx="3516300" cy="349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284275" y="962075"/>
              <a:ext cx="3296100" cy="3296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5" name="Google Shape;1105;p66"/>
          <p:cNvSpPr txBox="1">
            <a:spLocks noGrp="1"/>
          </p:cNvSpPr>
          <p:nvPr>
            <p:ph type="ctrTitle"/>
          </p:nvPr>
        </p:nvSpPr>
        <p:spPr>
          <a:xfrm>
            <a:off x="4233862" y="1322800"/>
            <a:ext cx="3636525" cy="7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solidFill>
                  <a:schemeClr val="bg2"/>
                </a:solidFill>
              </a:rPr>
              <a:t>THANK YOU!</a:t>
            </a:r>
            <a:endParaRPr sz="3600" dirty="0">
              <a:solidFill>
                <a:schemeClr val="bg2"/>
              </a:solidFill>
            </a:endParaRPr>
          </a:p>
        </p:txBody>
      </p:sp>
      <p:sp>
        <p:nvSpPr>
          <p:cNvPr id="1106" name="Google Shape;1106;p66"/>
          <p:cNvSpPr txBox="1">
            <a:spLocks noGrp="1"/>
          </p:cNvSpPr>
          <p:nvPr>
            <p:ph type="subTitle" idx="1"/>
          </p:nvPr>
        </p:nvSpPr>
        <p:spPr>
          <a:xfrm>
            <a:off x="4867275" y="2692881"/>
            <a:ext cx="3931368" cy="11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bg2"/>
                </a:solidFill>
                <a:latin typeface="Oswald" pitchFamily="2" charset="77"/>
              </a:rPr>
              <a:t>Do you have any questions?</a:t>
            </a:r>
            <a:endParaRPr sz="2400" b="1" dirty="0">
              <a:solidFill>
                <a:schemeClr val="bg2"/>
              </a:solidFill>
              <a:latin typeface="Oswald" pitchFamily="2" charset="77"/>
            </a:endParaRPr>
          </a:p>
          <a:p>
            <a:pPr marL="0" lvl="0" indent="0" algn="r" rtl="0">
              <a:spcBef>
                <a:spcPts val="0"/>
              </a:spcBef>
              <a:spcAft>
                <a:spcPts val="0"/>
              </a:spcAft>
              <a:buNone/>
            </a:pPr>
            <a:endParaRPr lang="en" dirty="0" err="1">
              <a:solidFill>
                <a:schemeClr val="tx1">
                  <a:lumMod val="10000"/>
                </a:schemeClr>
              </a:solidFill>
              <a:latin typeface="Oswald" pitchFamily="2" charset="77"/>
            </a:endParaRPr>
          </a:p>
        </p:txBody>
      </p:sp>
      <p:pic>
        <p:nvPicPr>
          <p:cNvPr id="3" name="Google Shape;325;p45">
            <a:extLst>
              <a:ext uri="{FF2B5EF4-FFF2-40B4-BE49-F238E27FC236}">
                <a16:creationId xmlns:a16="http://schemas.microsoft.com/office/drawing/2014/main" id="{03CC313E-C41E-7D14-89EA-ED8E23A7F87E}"/>
              </a:ext>
            </a:extLst>
          </p:cNvPr>
          <p:cNvPicPr preferRelativeResize="0"/>
          <p:nvPr/>
        </p:nvPicPr>
        <p:blipFill rotWithShape="1">
          <a:blip r:embed="rId3">
            <a:alphaModFix/>
          </a:blip>
          <a:srcRect t="6594" b="5824"/>
          <a:stretch/>
        </p:blipFill>
        <p:spPr>
          <a:xfrm>
            <a:off x="220096" y="128588"/>
            <a:ext cx="3724400" cy="4886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descr="A black and white square&#10;&#10;Description automatically generated">
            <a:extLst>
              <a:ext uri="{FF2B5EF4-FFF2-40B4-BE49-F238E27FC236}">
                <a16:creationId xmlns:a16="http://schemas.microsoft.com/office/drawing/2014/main" id="{36CB4A42-C11D-275D-23ED-7EE70DF2ECA4}"/>
              </a:ext>
            </a:extLst>
          </p:cNvPr>
          <p:cNvPicPr>
            <a:picLocks noChangeAspect="1"/>
          </p:cNvPicPr>
          <p:nvPr/>
        </p:nvPicPr>
        <p:blipFill>
          <a:blip r:embed="rId3"/>
          <a:stretch>
            <a:fillRect/>
          </a:stretch>
        </p:blipFill>
        <p:spPr>
          <a:xfrm>
            <a:off x="-350530" y="820564"/>
            <a:ext cx="9720568" cy="4296096"/>
          </a:xfrm>
          <a:prstGeom prst="rect">
            <a:avLst/>
          </a:prstGeom>
        </p:spPr>
      </p:pic>
      <p:pic>
        <p:nvPicPr>
          <p:cNvPr id="75" name="Picture 74" descr="A black and white square&#10;&#10;Description automatically generated">
            <a:extLst>
              <a:ext uri="{FF2B5EF4-FFF2-40B4-BE49-F238E27FC236}">
                <a16:creationId xmlns:a16="http://schemas.microsoft.com/office/drawing/2014/main" id="{23ACE8E0-BBB3-4D2B-CFE7-61CA2A6F1E13}"/>
              </a:ext>
            </a:extLst>
          </p:cNvPr>
          <p:cNvPicPr>
            <a:picLocks noChangeAspect="1"/>
          </p:cNvPicPr>
          <p:nvPr/>
        </p:nvPicPr>
        <p:blipFill>
          <a:blip r:embed="rId3"/>
          <a:stretch>
            <a:fillRect/>
          </a:stretch>
        </p:blipFill>
        <p:spPr>
          <a:xfrm>
            <a:off x="-151115" y="33941"/>
            <a:ext cx="3375178" cy="664142"/>
          </a:xfrm>
          <a:prstGeom prst="rect">
            <a:avLst/>
          </a:prstGeom>
        </p:spPr>
      </p:pic>
      <p:sp>
        <p:nvSpPr>
          <p:cNvPr id="2" name="Title 1">
            <a:extLst>
              <a:ext uri="{FF2B5EF4-FFF2-40B4-BE49-F238E27FC236}">
                <a16:creationId xmlns:a16="http://schemas.microsoft.com/office/drawing/2014/main" id="{510C6768-3F85-B4E7-5794-7BD29DDB5908}"/>
              </a:ext>
            </a:extLst>
          </p:cNvPr>
          <p:cNvSpPr>
            <a:spLocks noGrp="1"/>
          </p:cNvSpPr>
          <p:nvPr>
            <p:ph type="title"/>
          </p:nvPr>
        </p:nvSpPr>
        <p:spPr>
          <a:xfrm>
            <a:off x="224836" y="120297"/>
            <a:ext cx="2296205" cy="659442"/>
          </a:xfrm>
        </p:spPr>
        <p:txBody>
          <a:bodyPr/>
          <a:lstStyle/>
          <a:p>
            <a:r>
              <a:rPr lang="en-IN" dirty="0">
                <a:solidFill>
                  <a:schemeClr val="bg2"/>
                </a:solidFill>
                <a:latin typeface="Oswald" pitchFamily="2" charset="77"/>
              </a:rPr>
              <a:t>DATASET</a:t>
            </a:r>
            <a:endParaRPr lang="en-US" dirty="0">
              <a:solidFill>
                <a:schemeClr val="bg2"/>
              </a:solidFill>
              <a:latin typeface="Oswald" pitchFamily="2" charset="77"/>
            </a:endParaRPr>
          </a:p>
        </p:txBody>
      </p:sp>
      <p:sp>
        <p:nvSpPr>
          <p:cNvPr id="43" name="TextBox 42">
            <a:extLst>
              <a:ext uri="{FF2B5EF4-FFF2-40B4-BE49-F238E27FC236}">
                <a16:creationId xmlns:a16="http://schemas.microsoft.com/office/drawing/2014/main" id="{8A35B78F-B920-F36E-E341-0AC357F683F7}"/>
              </a:ext>
            </a:extLst>
          </p:cNvPr>
          <p:cNvSpPr txBox="1"/>
          <p:nvPr/>
        </p:nvSpPr>
        <p:spPr>
          <a:xfrm>
            <a:off x="2377343" y="1769779"/>
            <a:ext cx="1338943" cy="276999"/>
          </a:xfrm>
          <a:prstGeom prst="rect">
            <a:avLst/>
          </a:prstGeom>
          <a:noFill/>
        </p:spPr>
        <p:txBody>
          <a:bodyPr wrap="square" rtlCol="0">
            <a:spAutoFit/>
          </a:bodyPr>
          <a:lstStyle/>
          <a:p>
            <a:r>
              <a:rPr lang="en-IN" sz="1200" b="1" dirty="0">
                <a:solidFill>
                  <a:schemeClr val="bg2"/>
                </a:solidFill>
                <a:latin typeface="Oswald" pitchFamily="2" charset="77"/>
              </a:rPr>
              <a:t>VEGETABLES</a:t>
            </a:r>
            <a:endParaRPr lang="en-US" sz="1200" b="1" dirty="0">
              <a:solidFill>
                <a:schemeClr val="bg2"/>
              </a:solidFill>
              <a:latin typeface="Oswald" pitchFamily="2" charset="77"/>
            </a:endParaRPr>
          </a:p>
        </p:txBody>
      </p:sp>
      <p:sp>
        <p:nvSpPr>
          <p:cNvPr id="3" name="Content Placeholder 2">
            <a:extLst>
              <a:ext uri="{FF2B5EF4-FFF2-40B4-BE49-F238E27FC236}">
                <a16:creationId xmlns:a16="http://schemas.microsoft.com/office/drawing/2014/main" id="{C8275AE7-C421-284C-EBE8-73B84FF21280}"/>
              </a:ext>
            </a:extLst>
          </p:cNvPr>
          <p:cNvSpPr>
            <a:spLocks noGrp="1"/>
          </p:cNvSpPr>
          <p:nvPr>
            <p:ph idx="1"/>
          </p:nvPr>
        </p:nvSpPr>
        <p:spPr>
          <a:xfrm>
            <a:off x="2518098" y="1473908"/>
            <a:ext cx="158208" cy="122933"/>
          </a:xfrm>
        </p:spPr>
        <p:txBody>
          <a:bodyPr/>
          <a:lstStyle/>
          <a:p>
            <a:pPr marL="0" indent="0">
              <a:buNone/>
            </a:pPr>
            <a:endParaRPr lang="en-US" sz="1200" b="1">
              <a:solidFill>
                <a:schemeClr val="bg2"/>
              </a:solidFill>
              <a:latin typeface="Oswald" pitchFamily="2" charset="77"/>
            </a:endParaRPr>
          </a:p>
          <a:p>
            <a:pPr marL="0" indent="0">
              <a:buNone/>
            </a:pPr>
            <a:endParaRPr lang="en-IN" sz="1200" b="1" dirty="0">
              <a:solidFill>
                <a:schemeClr val="bg2"/>
              </a:solidFill>
              <a:latin typeface="Oswald" pitchFamily="2" charset="77"/>
            </a:endParaRPr>
          </a:p>
        </p:txBody>
      </p:sp>
      <p:cxnSp>
        <p:nvCxnSpPr>
          <p:cNvPr id="7" name="Straight Arrow Connector 6">
            <a:extLst>
              <a:ext uri="{FF2B5EF4-FFF2-40B4-BE49-F238E27FC236}">
                <a16:creationId xmlns:a16="http://schemas.microsoft.com/office/drawing/2014/main" id="{A5606A83-D326-58AC-1C42-64BE2249EA5A}"/>
              </a:ext>
            </a:extLst>
          </p:cNvPr>
          <p:cNvCxnSpPr/>
          <p:nvPr/>
        </p:nvCxnSpPr>
        <p:spPr>
          <a:xfrm>
            <a:off x="1313672" y="1445889"/>
            <a:ext cx="726621" cy="0"/>
          </a:xfrm>
          <a:prstGeom prst="straightConnector1">
            <a:avLst/>
          </a:prstGeom>
          <a:ln>
            <a:solidFill>
              <a:schemeClr val="tx1">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7C2EB2F-FAD4-32AF-787F-AB22126DFD60}"/>
              </a:ext>
            </a:extLst>
          </p:cNvPr>
          <p:cNvCxnSpPr/>
          <p:nvPr/>
        </p:nvCxnSpPr>
        <p:spPr>
          <a:xfrm>
            <a:off x="1313672" y="2618805"/>
            <a:ext cx="726621" cy="0"/>
          </a:xfrm>
          <a:prstGeom prst="straightConnector1">
            <a:avLst/>
          </a:prstGeom>
          <a:ln>
            <a:solidFill>
              <a:schemeClr val="tx1">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AC42FA8-6CCD-59BF-0985-28399521D750}"/>
              </a:ext>
            </a:extLst>
          </p:cNvPr>
          <p:cNvCxnSpPr/>
          <p:nvPr/>
        </p:nvCxnSpPr>
        <p:spPr>
          <a:xfrm>
            <a:off x="1322777" y="4038873"/>
            <a:ext cx="726621" cy="0"/>
          </a:xfrm>
          <a:prstGeom prst="straightConnector1">
            <a:avLst/>
          </a:prstGeom>
          <a:ln>
            <a:solidFill>
              <a:schemeClr val="tx1">
                <a:lumMod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93FEB33-E86E-003C-9AF4-A1DD7D04CAAE}"/>
              </a:ext>
            </a:extLst>
          </p:cNvPr>
          <p:cNvSpPr txBox="1"/>
          <p:nvPr/>
        </p:nvSpPr>
        <p:spPr>
          <a:xfrm>
            <a:off x="273630" y="1927939"/>
            <a:ext cx="1002167" cy="276999"/>
          </a:xfrm>
          <a:prstGeom prst="rect">
            <a:avLst/>
          </a:prstGeom>
          <a:noFill/>
        </p:spPr>
        <p:txBody>
          <a:bodyPr wrap="square" rtlCol="0">
            <a:spAutoFit/>
          </a:bodyPr>
          <a:lstStyle/>
          <a:p>
            <a:r>
              <a:rPr lang="en-IN" sz="1200" b="1" dirty="0">
                <a:solidFill>
                  <a:schemeClr val="bg2"/>
                </a:solidFill>
                <a:latin typeface="Oswald" pitchFamily="2" charset="77"/>
              </a:rPr>
              <a:t>CONTENTS</a:t>
            </a:r>
            <a:endParaRPr lang="en-US" sz="1200" b="1" dirty="0">
              <a:solidFill>
                <a:schemeClr val="bg2"/>
              </a:solidFill>
              <a:latin typeface="Oswald" pitchFamily="2" charset="77"/>
            </a:endParaRPr>
          </a:p>
        </p:txBody>
      </p:sp>
      <p:sp>
        <p:nvSpPr>
          <p:cNvPr id="25" name="TextBox 24">
            <a:extLst>
              <a:ext uri="{FF2B5EF4-FFF2-40B4-BE49-F238E27FC236}">
                <a16:creationId xmlns:a16="http://schemas.microsoft.com/office/drawing/2014/main" id="{4A771920-63B4-FC69-8BDD-C80EA68B534B}"/>
              </a:ext>
            </a:extLst>
          </p:cNvPr>
          <p:cNvSpPr txBox="1"/>
          <p:nvPr/>
        </p:nvSpPr>
        <p:spPr>
          <a:xfrm>
            <a:off x="247961" y="3160948"/>
            <a:ext cx="1002167" cy="276999"/>
          </a:xfrm>
          <a:prstGeom prst="rect">
            <a:avLst/>
          </a:prstGeom>
          <a:noFill/>
        </p:spPr>
        <p:txBody>
          <a:bodyPr wrap="square" rtlCol="0">
            <a:spAutoFit/>
          </a:bodyPr>
          <a:lstStyle/>
          <a:p>
            <a:r>
              <a:rPr lang="en-IN" sz="1200" b="1" dirty="0">
                <a:solidFill>
                  <a:schemeClr val="bg2"/>
                </a:solidFill>
                <a:latin typeface="Oswald" pitchFamily="2" charset="77"/>
              </a:rPr>
              <a:t>CATEGORIES</a:t>
            </a:r>
            <a:endParaRPr lang="en-US" sz="1200" b="1" dirty="0">
              <a:solidFill>
                <a:schemeClr val="bg2"/>
              </a:solidFill>
              <a:latin typeface="Oswald" pitchFamily="2" charset="77"/>
            </a:endParaRPr>
          </a:p>
        </p:txBody>
      </p:sp>
      <p:sp>
        <p:nvSpPr>
          <p:cNvPr id="34" name="TextBox 33">
            <a:extLst>
              <a:ext uri="{FF2B5EF4-FFF2-40B4-BE49-F238E27FC236}">
                <a16:creationId xmlns:a16="http://schemas.microsoft.com/office/drawing/2014/main" id="{88AEF062-76DE-D79F-9503-96601A68685C}"/>
              </a:ext>
            </a:extLst>
          </p:cNvPr>
          <p:cNvSpPr txBox="1"/>
          <p:nvPr/>
        </p:nvSpPr>
        <p:spPr>
          <a:xfrm>
            <a:off x="6777003" y="1235112"/>
            <a:ext cx="2125698" cy="646331"/>
          </a:xfrm>
          <a:prstGeom prst="rect">
            <a:avLst/>
          </a:prstGeom>
          <a:noFill/>
        </p:spPr>
        <p:txBody>
          <a:bodyPr wrap="square" rtlCol="0">
            <a:spAutoFit/>
          </a:bodyPr>
          <a:lstStyle/>
          <a:p>
            <a:r>
              <a:rPr lang="en-IN" sz="1800" b="1" dirty="0">
                <a:solidFill>
                  <a:schemeClr val="bg2"/>
                </a:solidFill>
                <a:latin typeface="Oswald" pitchFamily="2" charset="77"/>
              </a:rPr>
              <a:t>Total Columns: 10 </a:t>
            </a:r>
          </a:p>
          <a:p>
            <a:r>
              <a:rPr lang="en-IN" sz="1800" b="1" dirty="0">
                <a:solidFill>
                  <a:schemeClr val="bg2"/>
                </a:solidFill>
                <a:latin typeface="Oswald" pitchFamily="2" charset="77"/>
              </a:rPr>
              <a:t>Total Rows: 39154 </a:t>
            </a:r>
            <a:endParaRPr lang="en-US" sz="1800" b="1" dirty="0">
              <a:solidFill>
                <a:schemeClr val="bg2"/>
              </a:solidFill>
              <a:latin typeface="Oswald" pitchFamily="2" charset="77"/>
            </a:endParaRPr>
          </a:p>
        </p:txBody>
      </p:sp>
      <p:sp>
        <p:nvSpPr>
          <p:cNvPr id="44" name="TextBox 43">
            <a:extLst>
              <a:ext uri="{FF2B5EF4-FFF2-40B4-BE49-F238E27FC236}">
                <a16:creationId xmlns:a16="http://schemas.microsoft.com/office/drawing/2014/main" id="{920050FC-4E9B-5402-7459-13583776D723}"/>
              </a:ext>
            </a:extLst>
          </p:cNvPr>
          <p:cNvSpPr txBox="1"/>
          <p:nvPr/>
        </p:nvSpPr>
        <p:spPr>
          <a:xfrm>
            <a:off x="3699968" y="1752362"/>
            <a:ext cx="1338943" cy="276999"/>
          </a:xfrm>
          <a:prstGeom prst="rect">
            <a:avLst/>
          </a:prstGeom>
          <a:noFill/>
        </p:spPr>
        <p:txBody>
          <a:bodyPr wrap="square" rtlCol="0">
            <a:spAutoFit/>
          </a:bodyPr>
          <a:lstStyle/>
          <a:p>
            <a:r>
              <a:rPr lang="en-IN" sz="1200" b="1" dirty="0">
                <a:solidFill>
                  <a:schemeClr val="bg2"/>
                </a:solidFill>
                <a:latin typeface="Oswald" pitchFamily="2" charset="77"/>
              </a:rPr>
              <a:t>BEANS</a:t>
            </a:r>
            <a:endParaRPr lang="en-US" sz="1200" b="1" dirty="0">
              <a:solidFill>
                <a:schemeClr val="bg2"/>
              </a:solidFill>
              <a:latin typeface="Oswald" pitchFamily="2" charset="77"/>
            </a:endParaRPr>
          </a:p>
        </p:txBody>
      </p:sp>
      <p:sp>
        <p:nvSpPr>
          <p:cNvPr id="45" name="TextBox 44">
            <a:extLst>
              <a:ext uri="{FF2B5EF4-FFF2-40B4-BE49-F238E27FC236}">
                <a16:creationId xmlns:a16="http://schemas.microsoft.com/office/drawing/2014/main" id="{BF428F41-124A-6AF6-5C10-6A6A1CF4C3C2}"/>
              </a:ext>
            </a:extLst>
          </p:cNvPr>
          <p:cNvSpPr txBox="1"/>
          <p:nvPr/>
        </p:nvSpPr>
        <p:spPr>
          <a:xfrm>
            <a:off x="2387599" y="2901248"/>
            <a:ext cx="758407" cy="276999"/>
          </a:xfrm>
          <a:prstGeom prst="rect">
            <a:avLst/>
          </a:prstGeom>
          <a:noFill/>
        </p:spPr>
        <p:txBody>
          <a:bodyPr wrap="square" rtlCol="0">
            <a:spAutoFit/>
          </a:bodyPr>
          <a:lstStyle/>
          <a:p>
            <a:r>
              <a:rPr lang="en-IN" sz="1200" b="1" dirty="0">
                <a:solidFill>
                  <a:schemeClr val="bg2"/>
                </a:solidFill>
                <a:latin typeface="Oswald" pitchFamily="2" charset="77"/>
              </a:rPr>
              <a:t>FRESH</a:t>
            </a:r>
            <a:endParaRPr lang="en-US" sz="1200" b="1" dirty="0">
              <a:solidFill>
                <a:schemeClr val="bg2"/>
              </a:solidFill>
              <a:latin typeface="Oswald" pitchFamily="2" charset="77"/>
            </a:endParaRPr>
          </a:p>
        </p:txBody>
      </p:sp>
      <p:sp>
        <p:nvSpPr>
          <p:cNvPr id="47" name="TextBox 46">
            <a:extLst>
              <a:ext uri="{FF2B5EF4-FFF2-40B4-BE49-F238E27FC236}">
                <a16:creationId xmlns:a16="http://schemas.microsoft.com/office/drawing/2014/main" id="{7D743AAF-ACDE-59F6-5E46-B5A59C98976B}"/>
              </a:ext>
            </a:extLst>
          </p:cNvPr>
          <p:cNvSpPr txBox="1"/>
          <p:nvPr/>
        </p:nvSpPr>
        <p:spPr>
          <a:xfrm>
            <a:off x="3364924" y="2895137"/>
            <a:ext cx="833293" cy="276999"/>
          </a:xfrm>
          <a:prstGeom prst="rect">
            <a:avLst/>
          </a:prstGeom>
          <a:noFill/>
        </p:spPr>
        <p:txBody>
          <a:bodyPr wrap="square" rtlCol="0">
            <a:spAutoFit/>
          </a:bodyPr>
          <a:lstStyle/>
          <a:p>
            <a:r>
              <a:rPr lang="en-IN" sz="1200" b="1" dirty="0">
                <a:solidFill>
                  <a:schemeClr val="bg2"/>
                </a:solidFill>
                <a:latin typeface="Oswald" pitchFamily="2" charset="77"/>
              </a:rPr>
              <a:t>CANNED</a:t>
            </a:r>
            <a:endParaRPr lang="en-US" sz="1200" b="1" dirty="0">
              <a:solidFill>
                <a:schemeClr val="bg2"/>
              </a:solidFill>
              <a:latin typeface="Oswald" pitchFamily="2" charset="77"/>
            </a:endParaRPr>
          </a:p>
        </p:txBody>
      </p:sp>
      <p:sp>
        <p:nvSpPr>
          <p:cNvPr id="50" name="TextBox 49">
            <a:extLst>
              <a:ext uri="{FF2B5EF4-FFF2-40B4-BE49-F238E27FC236}">
                <a16:creationId xmlns:a16="http://schemas.microsoft.com/office/drawing/2014/main" id="{EF8E578C-CEC5-1422-6133-296446E03004}"/>
              </a:ext>
            </a:extLst>
          </p:cNvPr>
          <p:cNvSpPr txBox="1"/>
          <p:nvPr/>
        </p:nvSpPr>
        <p:spPr>
          <a:xfrm>
            <a:off x="4336036" y="2899743"/>
            <a:ext cx="868464" cy="276999"/>
          </a:xfrm>
          <a:prstGeom prst="rect">
            <a:avLst/>
          </a:prstGeom>
          <a:noFill/>
        </p:spPr>
        <p:txBody>
          <a:bodyPr wrap="square" rtlCol="0">
            <a:spAutoFit/>
          </a:bodyPr>
          <a:lstStyle/>
          <a:p>
            <a:r>
              <a:rPr lang="en-IN" sz="1200" b="1" dirty="0">
                <a:solidFill>
                  <a:schemeClr val="bg2"/>
                </a:solidFill>
                <a:latin typeface="Oswald" pitchFamily="2" charset="77"/>
              </a:rPr>
              <a:t>FROZEN</a:t>
            </a:r>
            <a:endParaRPr lang="en-US" sz="1200" b="1" dirty="0">
              <a:solidFill>
                <a:schemeClr val="bg2"/>
              </a:solidFill>
              <a:latin typeface="Oswald" pitchFamily="2" charset="77"/>
            </a:endParaRPr>
          </a:p>
        </p:txBody>
      </p:sp>
      <p:sp>
        <p:nvSpPr>
          <p:cNvPr id="51" name="TextBox 50">
            <a:extLst>
              <a:ext uri="{FF2B5EF4-FFF2-40B4-BE49-F238E27FC236}">
                <a16:creationId xmlns:a16="http://schemas.microsoft.com/office/drawing/2014/main" id="{E00824A5-B9C6-38DF-585D-BEDD01E89395}"/>
              </a:ext>
            </a:extLst>
          </p:cNvPr>
          <p:cNvSpPr txBox="1"/>
          <p:nvPr/>
        </p:nvSpPr>
        <p:spPr>
          <a:xfrm>
            <a:off x="5338777" y="2875472"/>
            <a:ext cx="1179736" cy="276999"/>
          </a:xfrm>
          <a:prstGeom prst="rect">
            <a:avLst/>
          </a:prstGeom>
          <a:noFill/>
        </p:spPr>
        <p:txBody>
          <a:bodyPr wrap="square" rtlCol="0">
            <a:spAutoFit/>
          </a:bodyPr>
          <a:lstStyle/>
          <a:p>
            <a:r>
              <a:rPr lang="en-IN" sz="1200" b="1" dirty="0">
                <a:solidFill>
                  <a:schemeClr val="bg2"/>
                </a:solidFill>
                <a:latin typeface="Oswald" pitchFamily="2" charset="77"/>
              </a:rPr>
              <a:t>PROCESSED</a:t>
            </a:r>
            <a:endParaRPr lang="en-US" sz="1200" b="1" dirty="0">
              <a:solidFill>
                <a:schemeClr val="bg2"/>
              </a:solidFill>
              <a:latin typeface="Oswald" pitchFamily="2" charset="77"/>
            </a:endParaRPr>
          </a:p>
        </p:txBody>
      </p:sp>
      <p:sp>
        <p:nvSpPr>
          <p:cNvPr id="64" name="TextBox 63">
            <a:extLst>
              <a:ext uri="{FF2B5EF4-FFF2-40B4-BE49-F238E27FC236}">
                <a16:creationId xmlns:a16="http://schemas.microsoft.com/office/drawing/2014/main" id="{798F3462-3D31-3C9B-94E8-27A375898C0A}"/>
              </a:ext>
            </a:extLst>
          </p:cNvPr>
          <p:cNvSpPr txBox="1"/>
          <p:nvPr/>
        </p:nvSpPr>
        <p:spPr>
          <a:xfrm>
            <a:off x="2214582" y="4174632"/>
            <a:ext cx="1124645" cy="461665"/>
          </a:xfrm>
          <a:prstGeom prst="rect">
            <a:avLst/>
          </a:prstGeom>
          <a:noFill/>
        </p:spPr>
        <p:txBody>
          <a:bodyPr wrap="square" rtlCol="0">
            <a:spAutoFit/>
          </a:bodyPr>
          <a:lstStyle/>
          <a:p>
            <a:pPr algn="ctr"/>
            <a:r>
              <a:rPr lang="en-IN" sz="1200" b="1" dirty="0">
                <a:solidFill>
                  <a:schemeClr val="bg2"/>
                </a:solidFill>
                <a:latin typeface="Oswald" pitchFamily="2" charset="77"/>
              </a:rPr>
              <a:t>BEGINNING STOCKS</a:t>
            </a:r>
            <a:endParaRPr lang="en-US" sz="1200" b="1" dirty="0">
              <a:solidFill>
                <a:schemeClr val="bg2"/>
              </a:solidFill>
              <a:latin typeface="Oswald" pitchFamily="2" charset="77"/>
            </a:endParaRPr>
          </a:p>
        </p:txBody>
      </p:sp>
      <p:sp>
        <p:nvSpPr>
          <p:cNvPr id="65" name="TextBox 64">
            <a:extLst>
              <a:ext uri="{FF2B5EF4-FFF2-40B4-BE49-F238E27FC236}">
                <a16:creationId xmlns:a16="http://schemas.microsoft.com/office/drawing/2014/main" id="{DC5EA4F4-0004-9884-B528-AC383C2F6917}"/>
              </a:ext>
            </a:extLst>
          </p:cNvPr>
          <p:cNvSpPr txBox="1"/>
          <p:nvPr/>
        </p:nvSpPr>
        <p:spPr>
          <a:xfrm>
            <a:off x="3253118" y="4174632"/>
            <a:ext cx="1213351" cy="461665"/>
          </a:xfrm>
          <a:prstGeom prst="rect">
            <a:avLst/>
          </a:prstGeom>
          <a:noFill/>
        </p:spPr>
        <p:txBody>
          <a:bodyPr wrap="square" rtlCol="0">
            <a:spAutoFit/>
          </a:bodyPr>
          <a:lstStyle/>
          <a:p>
            <a:pPr algn="ctr"/>
            <a:r>
              <a:rPr lang="en-IN" sz="1200" b="1" dirty="0">
                <a:solidFill>
                  <a:schemeClr val="bg2"/>
                </a:solidFill>
                <a:latin typeface="Oswald" pitchFamily="2" charset="77"/>
              </a:rPr>
              <a:t>PRODUCTION STOCKS</a:t>
            </a:r>
            <a:endParaRPr lang="en-US" sz="1200" b="1" dirty="0">
              <a:solidFill>
                <a:schemeClr val="bg2"/>
              </a:solidFill>
              <a:latin typeface="Oswald" pitchFamily="2" charset="77"/>
            </a:endParaRPr>
          </a:p>
        </p:txBody>
      </p:sp>
      <p:sp>
        <p:nvSpPr>
          <p:cNvPr id="66" name="TextBox 65">
            <a:extLst>
              <a:ext uri="{FF2B5EF4-FFF2-40B4-BE49-F238E27FC236}">
                <a16:creationId xmlns:a16="http://schemas.microsoft.com/office/drawing/2014/main" id="{C7391011-B3F3-CB82-0C99-A02A00A57976}"/>
              </a:ext>
            </a:extLst>
          </p:cNvPr>
          <p:cNvSpPr txBox="1"/>
          <p:nvPr/>
        </p:nvSpPr>
        <p:spPr>
          <a:xfrm>
            <a:off x="4365725" y="4191147"/>
            <a:ext cx="858189" cy="276999"/>
          </a:xfrm>
          <a:prstGeom prst="rect">
            <a:avLst/>
          </a:prstGeom>
          <a:noFill/>
        </p:spPr>
        <p:txBody>
          <a:bodyPr wrap="square" rtlCol="0">
            <a:spAutoFit/>
          </a:bodyPr>
          <a:lstStyle/>
          <a:p>
            <a:r>
              <a:rPr lang="en-IN" sz="1200" b="1" dirty="0">
                <a:solidFill>
                  <a:schemeClr val="bg2"/>
                </a:solidFill>
                <a:latin typeface="Oswald" pitchFamily="2" charset="77"/>
              </a:rPr>
              <a:t>IMPORTS</a:t>
            </a:r>
            <a:endParaRPr lang="en-US" sz="1200" b="1" dirty="0">
              <a:solidFill>
                <a:schemeClr val="bg2"/>
              </a:solidFill>
              <a:latin typeface="Oswald" pitchFamily="2" charset="77"/>
            </a:endParaRPr>
          </a:p>
        </p:txBody>
      </p:sp>
      <p:sp>
        <p:nvSpPr>
          <p:cNvPr id="67" name="TextBox 66">
            <a:extLst>
              <a:ext uri="{FF2B5EF4-FFF2-40B4-BE49-F238E27FC236}">
                <a16:creationId xmlns:a16="http://schemas.microsoft.com/office/drawing/2014/main" id="{D1573E0E-34F3-10E9-B824-E435D2889BAC}"/>
              </a:ext>
            </a:extLst>
          </p:cNvPr>
          <p:cNvSpPr txBox="1"/>
          <p:nvPr/>
        </p:nvSpPr>
        <p:spPr>
          <a:xfrm>
            <a:off x="5296465" y="4173479"/>
            <a:ext cx="780552" cy="276999"/>
          </a:xfrm>
          <a:prstGeom prst="rect">
            <a:avLst/>
          </a:prstGeom>
          <a:noFill/>
        </p:spPr>
        <p:txBody>
          <a:bodyPr wrap="square" rtlCol="0">
            <a:spAutoFit/>
          </a:bodyPr>
          <a:lstStyle/>
          <a:p>
            <a:r>
              <a:rPr lang="en-IN" sz="1200" b="1" dirty="0">
                <a:solidFill>
                  <a:schemeClr val="bg2"/>
                </a:solidFill>
                <a:latin typeface="Oswald" pitchFamily="2" charset="77"/>
              </a:rPr>
              <a:t>EXPORTS</a:t>
            </a:r>
            <a:endParaRPr lang="en-US" sz="1200" b="1" dirty="0">
              <a:solidFill>
                <a:schemeClr val="bg2"/>
              </a:solidFill>
              <a:latin typeface="Oswald" pitchFamily="2" charset="77"/>
            </a:endParaRPr>
          </a:p>
        </p:txBody>
      </p:sp>
      <p:sp>
        <p:nvSpPr>
          <p:cNvPr id="70" name="TextBox 69">
            <a:extLst>
              <a:ext uri="{FF2B5EF4-FFF2-40B4-BE49-F238E27FC236}">
                <a16:creationId xmlns:a16="http://schemas.microsoft.com/office/drawing/2014/main" id="{367FC0D7-D06C-8DDD-294D-9AAF6B66B434}"/>
              </a:ext>
            </a:extLst>
          </p:cNvPr>
          <p:cNvSpPr txBox="1"/>
          <p:nvPr/>
        </p:nvSpPr>
        <p:spPr>
          <a:xfrm>
            <a:off x="6105977" y="4155900"/>
            <a:ext cx="780552" cy="276999"/>
          </a:xfrm>
          <a:prstGeom prst="rect">
            <a:avLst/>
          </a:prstGeom>
          <a:noFill/>
        </p:spPr>
        <p:txBody>
          <a:bodyPr wrap="square" rtlCol="0">
            <a:spAutoFit/>
          </a:bodyPr>
          <a:lstStyle/>
          <a:p>
            <a:pPr algn="ctr"/>
            <a:r>
              <a:rPr lang="en-IN" sz="1200" b="1" dirty="0">
                <a:solidFill>
                  <a:schemeClr val="bg2"/>
                </a:solidFill>
                <a:latin typeface="Oswald" pitchFamily="2" charset="77"/>
              </a:rPr>
              <a:t>SEED USE</a:t>
            </a:r>
            <a:endParaRPr lang="en-US" sz="1200" b="1" dirty="0">
              <a:solidFill>
                <a:schemeClr val="bg2"/>
              </a:solidFill>
              <a:latin typeface="Oswald" pitchFamily="2" charset="77"/>
            </a:endParaRPr>
          </a:p>
        </p:txBody>
      </p:sp>
      <p:sp>
        <p:nvSpPr>
          <p:cNvPr id="73" name="TextBox 72">
            <a:extLst>
              <a:ext uri="{FF2B5EF4-FFF2-40B4-BE49-F238E27FC236}">
                <a16:creationId xmlns:a16="http://schemas.microsoft.com/office/drawing/2014/main" id="{BAB7F726-D59E-CF60-62CE-8C9E1583D117}"/>
              </a:ext>
            </a:extLst>
          </p:cNvPr>
          <p:cNvSpPr txBox="1"/>
          <p:nvPr/>
        </p:nvSpPr>
        <p:spPr>
          <a:xfrm>
            <a:off x="6785376" y="4178290"/>
            <a:ext cx="1061251" cy="461665"/>
          </a:xfrm>
          <a:prstGeom prst="rect">
            <a:avLst/>
          </a:prstGeom>
          <a:noFill/>
        </p:spPr>
        <p:txBody>
          <a:bodyPr wrap="square" rtlCol="0">
            <a:spAutoFit/>
          </a:bodyPr>
          <a:lstStyle/>
          <a:p>
            <a:pPr algn="ctr"/>
            <a:r>
              <a:rPr lang="en-IN" sz="1200" b="1" dirty="0">
                <a:solidFill>
                  <a:schemeClr val="bg2"/>
                </a:solidFill>
                <a:latin typeface="Oswald" pitchFamily="2" charset="77"/>
              </a:rPr>
              <a:t>ENDING STOCKS</a:t>
            </a:r>
            <a:endParaRPr lang="en-US" sz="1200" b="1" dirty="0">
              <a:solidFill>
                <a:schemeClr val="bg2"/>
              </a:solidFill>
              <a:latin typeface="Oswald" pitchFamily="2" charset="77"/>
            </a:endParaRPr>
          </a:p>
        </p:txBody>
      </p:sp>
      <p:sp>
        <p:nvSpPr>
          <p:cNvPr id="78" name="TextBox 77">
            <a:extLst>
              <a:ext uri="{FF2B5EF4-FFF2-40B4-BE49-F238E27FC236}">
                <a16:creationId xmlns:a16="http://schemas.microsoft.com/office/drawing/2014/main" id="{A73438FF-6344-0656-CD3B-32098A295D76}"/>
              </a:ext>
            </a:extLst>
          </p:cNvPr>
          <p:cNvSpPr txBox="1"/>
          <p:nvPr/>
        </p:nvSpPr>
        <p:spPr>
          <a:xfrm>
            <a:off x="7698789" y="4190990"/>
            <a:ext cx="1213351" cy="461665"/>
          </a:xfrm>
          <a:prstGeom prst="rect">
            <a:avLst/>
          </a:prstGeom>
          <a:noFill/>
        </p:spPr>
        <p:txBody>
          <a:bodyPr wrap="square" rtlCol="0">
            <a:spAutoFit/>
          </a:bodyPr>
          <a:lstStyle/>
          <a:p>
            <a:pPr algn="ctr"/>
            <a:r>
              <a:rPr lang="en-IN" sz="1200" b="1" dirty="0">
                <a:solidFill>
                  <a:schemeClr val="bg2"/>
                </a:solidFill>
                <a:latin typeface="Oswald" pitchFamily="2" charset="77"/>
              </a:rPr>
              <a:t>FEED, SHRINK AND SPOILAGE</a:t>
            </a:r>
            <a:endParaRPr lang="en-US" sz="1200" b="1" dirty="0">
              <a:solidFill>
                <a:schemeClr val="bg2"/>
              </a:solidFill>
              <a:latin typeface="Oswald" pitchFamily="2" charset="77"/>
            </a:endParaRPr>
          </a:p>
        </p:txBody>
      </p:sp>
      <p:grpSp>
        <p:nvGrpSpPr>
          <p:cNvPr id="117" name="Google Shape;4813;p76">
            <a:extLst>
              <a:ext uri="{FF2B5EF4-FFF2-40B4-BE49-F238E27FC236}">
                <a16:creationId xmlns:a16="http://schemas.microsoft.com/office/drawing/2014/main" id="{6B4BB788-4D57-5C72-2BFB-622886C19907}"/>
              </a:ext>
            </a:extLst>
          </p:cNvPr>
          <p:cNvGrpSpPr/>
          <p:nvPr/>
        </p:nvGrpSpPr>
        <p:grpSpPr>
          <a:xfrm>
            <a:off x="1858594" y="222105"/>
            <a:ext cx="446838" cy="359443"/>
            <a:chOff x="3358415" y="3361302"/>
            <a:chExt cx="2363245" cy="669434"/>
          </a:xfrm>
        </p:grpSpPr>
        <p:grpSp>
          <p:nvGrpSpPr>
            <p:cNvPr id="118" name="Google Shape;4814;p76">
              <a:extLst>
                <a:ext uri="{FF2B5EF4-FFF2-40B4-BE49-F238E27FC236}">
                  <a16:creationId xmlns:a16="http://schemas.microsoft.com/office/drawing/2014/main" id="{57081388-40DA-7BA5-CD32-D968EE4BE797}"/>
                </a:ext>
              </a:extLst>
            </p:cNvPr>
            <p:cNvGrpSpPr/>
            <p:nvPr/>
          </p:nvGrpSpPr>
          <p:grpSpPr>
            <a:xfrm>
              <a:off x="3358415" y="3361302"/>
              <a:ext cx="441300" cy="669434"/>
              <a:chOff x="3358415" y="3361302"/>
              <a:chExt cx="441300" cy="669434"/>
            </a:xfrm>
          </p:grpSpPr>
          <p:sp>
            <p:nvSpPr>
              <p:cNvPr id="2072" name="Google Shape;4815;p76">
                <a:extLst>
                  <a:ext uri="{FF2B5EF4-FFF2-40B4-BE49-F238E27FC236}">
                    <a16:creationId xmlns:a16="http://schemas.microsoft.com/office/drawing/2014/main" id="{5545FEAF-11BE-DC8F-221D-FAA2BAEC2AD3}"/>
                  </a:ext>
                </a:extLst>
              </p:cNvPr>
              <p:cNvSpPr/>
              <p:nvPr/>
            </p:nvSpPr>
            <p:spPr>
              <a:xfrm>
                <a:off x="3358415" y="3361302"/>
                <a:ext cx="441300" cy="136500"/>
              </a:xfrm>
              <a:prstGeom prst="flowChartAlternateProcess">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73" name="Google Shape;4816;p76">
                <a:extLst>
                  <a:ext uri="{FF2B5EF4-FFF2-40B4-BE49-F238E27FC236}">
                    <a16:creationId xmlns:a16="http://schemas.microsoft.com/office/drawing/2014/main" id="{F09C046C-8492-BDC2-1899-5D46FDDD7C1A}"/>
                  </a:ext>
                </a:extLst>
              </p:cNvPr>
              <p:cNvSpPr/>
              <p:nvPr/>
            </p:nvSpPr>
            <p:spPr>
              <a:xfrm>
                <a:off x="3358415" y="3538947"/>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2"/>
                  </a:solidFill>
                  <a:latin typeface="Oswald" pitchFamily="2" charset="77"/>
                </a:endParaRPr>
              </a:p>
            </p:txBody>
          </p:sp>
          <p:sp>
            <p:nvSpPr>
              <p:cNvPr id="2074" name="Google Shape;4817;p76">
                <a:extLst>
                  <a:ext uri="{FF2B5EF4-FFF2-40B4-BE49-F238E27FC236}">
                    <a16:creationId xmlns:a16="http://schemas.microsoft.com/office/drawing/2014/main" id="{9784592D-60C4-1CD9-B8FA-6998525FC71C}"/>
                  </a:ext>
                </a:extLst>
              </p:cNvPr>
              <p:cNvSpPr/>
              <p:nvPr/>
            </p:nvSpPr>
            <p:spPr>
              <a:xfrm>
                <a:off x="3358415" y="3716591"/>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75" name="Google Shape;4818;p76">
                <a:extLst>
                  <a:ext uri="{FF2B5EF4-FFF2-40B4-BE49-F238E27FC236}">
                    <a16:creationId xmlns:a16="http://schemas.microsoft.com/office/drawing/2014/main" id="{ADBAA919-4EC1-860C-BCA7-02F0FF4063E4}"/>
                  </a:ext>
                </a:extLst>
              </p:cNvPr>
              <p:cNvSpPr/>
              <p:nvPr/>
            </p:nvSpPr>
            <p:spPr>
              <a:xfrm>
                <a:off x="3358415" y="3894236"/>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19" name="Google Shape;4821;p76">
              <a:extLst>
                <a:ext uri="{FF2B5EF4-FFF2-40B4-BE49-F238E27FC236}">
                  <a16:creationId xmlns:a16="http://schemas.microsoft.com/office/drawing/2014/main" id="{81E1C7BC-572C-0F1D-FA44-9B8AC5A2A306}"/>
                </a:ext>
              </a:extLst>
            </p:cNvPr>
            <p:cNvGrpSpPr/>
            <p:nvPr/>
          </p:nvGrpSpPr>
          <p:grpSpPr>
            <a:xfrm>
              <a:off x="3838901" y="3361302"/>
              <a:ext cx="441300" cy="669434"/>
              <a:chOff x="3838901" y="3361302"/>
              <a:chExt cx="441300" cy="669434"/>
            </a:xfrm>
          </p:grpSpPr>
          <p:sp>
            <p:nvSpPr>
              <p:cNvPr id="2066" name="Google Shape;4822;p76">
                <a:extLst>
                  <a:ext uri="{FF2B5EF4-FFF2-40B4-BE49-F238E27FC236}">
                    <a16:creationId xmlns:a16="http://schemas.microsoft.com/office/drawing/2014/main" id="{7BD2E144-AD1B-E0E9-2AFE-4ABE46887B7E}"/>
                  </a:ext>
                </a:extLst>
              </p:cNvPr>
              <p:cNvSpPr/>
              <p:nvPr/>
            </p:nvSpPr>
            <p:spPr>
              <a:xfrm>
                <a:off x="3838901" y="3361302"/>
                <a:ext cx="441300" cy="136500"/>
              </a:xfrm>
              <a:prstGeom prst="flowChartAlternateProcess">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7" name="Google Shape;4823;p76">
                <a:extLst>
                  <a:ext uri="{FF2B5EF4-FFF2-40B4-BE49-F238E27FC236}">
                    <a16:creationId xmlns:a16="http://schemas.microsoft.com/office/drawing/2014/main" id="{E368E159-89D3-E745-3955-412259F1766C}"/>
                  </a:ext>
                </a:extLst>
              </p:cNvPr>
              <p:cNvSpPr/>
              <p:nvPr/>
            </p:nvSpPr>
            <p:spPr>
              <a:xfrm>
                <a:off x="3838901" y="3538947"/>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8" name="Google Shape;4824;p76">
                <a:extLst>
                  <a:ext uri="{FF2B5EF4-FFF2-40B4-BE49-F238E27FC236}">
                    <a16:creationId xmlns:a16="http://schemas.microsoft.com/office/drawing/2014/main" id="{899A5BD4-8D3D-9837-DA88-FACD46BAF032}"/>
                  </a:ext>
                </a:extLst>
              </p:cNvPr>
              <p:cNvSpPr/>
              <p:nvPr/>
            </p:nvSpPr>
            <p:spPr>
              <a:xfrm>
                <a:off x="3838901" y="3716591"/>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9" name="Google Shape;4825;p76">
                <a:extLst>
                  <a:ext uri="{FF2B5EF4-FFF2-40B4-BE49-F238E27FC236}">
                    <a16:creationId xmlns:a16="http://schemas.microsoft.com/office/drawing/2014/main" id="{C32A195A-42D5-905B-64E8-E86E95432991}"/>
                  </a:ext>
                </a:extLst>
              </p:cNvPr>
              <p:cNvSpPr/>
              <p:nvPr/>
            </p:nvSpPr>
            <p:spPr>
              <a:xfrm>
                <a:off x="3838901" y="3894236"/>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20" name="Google Shape;4828;p76">
              <a:extLst>
                <a:ext uri="{FF2B5EF4-FFF2-40B4-BE49-F238E27FC236}">
                  <a16:creationId xmlns:a16="http://schemas.microsoft.com/office/drawing/2014/main" id="{0A05A4C7-B0E1-DC55-1622-D1ACA2073DAE}"/>
                </a:ext>
              </a:extLst>
            </p:cNvPr>
            <p:cNvGrpSpPr/>
            <p:nvPr/>
          </p:nvGrpSpPr>
          <p:grpSpPr>
            <a:xfrm>
              <a:off x="4319387" y="3361302"/>
              <a:ext cx="441300" cy="669434"/>
              <a:chOff x="4319387" y="3361302"/>
              <a:chExt cx="441300" cy="669434"/>
            </a:xfrm>
          </p:grpSpPr>
          <p:sp>
            <p:nvSpPr>
              <p:cNvPr id="2060" name="Google Shape;4829;p76">
                <a:extLst>
                  <a:ext uri="{FF2B5EF4-FFF2-40B4-BE49-F238E27FC236}">
                    <a16:creationId xmlns:a16="http://schemas.microsoft.com/office/drawing/2014/main" id="{4B2AC378-036B-66C9-8DDC-778541FC8EB5}"/>
                  </a:ext>
                </a:extLst>
              </p:cNvPr>
              <p:cNvSpPr/>
              <p:nvPr/>
            </p:nvSpPr>
            <p:spPr>
              <a:xfrm>
                <a:off x="4319387" y="3361302"/>
                <a:ext cx="441300" cy="136500"/>
              </a:xfrm>
              <a:prstGeom prst="flowChartAlternateProcess">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1" name="Google Shape;4830;p76">
                <a:extLst>
                  <a:ext uri="{FF2B5EF4-FFF2-40B4-BE49-F238E27FC236}">
                    <a16:creationId xmlns:a16="http://schemas.microsoft.com/office/drawing/2014/main" id="{B0B22346-A11D-D48A-DCED-593B4397EB6E}"/>
                  </a:ext>
                </a:extLst>
              </p:cNvPr>
              <p:cNvSpPr/>
              <p:nvPr/>
            </p:nvSpPr>
            <p:spPr>
              <a:xfrm>
                <a:off x="4319387" y="3538947"/>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2" name="Google Shape;4831;p76">
                <a:extLst>
                  <a:ext uri="{FF2B5EF4-FFF2-40B4-BE49-F238E27FC236}">
                    <a16:creationId xmlns:a16="http://schemas.microsoft.com/office/drawing/2014/main" id="{E939C70C-4805-5D89-A47E-4BF95B4FB2F1}"/>
                  </a:ext>
                </a:extLst>
              </p:cNvPr>
              <p:cNvSpPr/>
              <p:nvPr/>
            </p:nvSpPr>
            <p:spPr>
              <a:xfrm>
                <a:off x="4319387" y="3716591"/>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63" name="Google Shape;4832;p76">
                <a:extLst>
                  <a:ext uri="{FF2B5EF4-FFF2-40B4-BE49-F238E27FC236}">
                    <a16:creationId xmlns:a16="http://schemas.microsoft.com/office/drawing/2014/main" id="{4A3E6686-3D39-B80E-92CF-4ECA2652C84F}"/>
                  </a:ext>
                </a:extLst>
              </p:cNvPr>
              <p:cNvSpPr/>
              <p:nvPr/>
            </p:nvSpPr>
            <p:spPr>
              <a:xfrm>
                <a:off x="4319387" y="3894236"/>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21" name="Google Shape;4835;p76">
              <a:extLst>
                <a:ext uri="{FF2B5EF4-FFF2-40B4-BE49-F238E27FC236}">
                  <a16:creationId xmlns:a16="http://schemas.microsoft.com/office/drawing/2014/main" id="{E400DA81-DF53-7764-3775-FFBBAE7D5D29}"/>
                </a:ext>
              </a:extLst>
            </p:cNvPr>
            <p:cNvGrpSpPr/>
            <p:nvPr/>
          </p:nvGrpSpPr>
          <p:grpSpPr>
            <a:xfrm>
              <a:off x="4799873" y="3361302"/>
              <a:ext cx="441300" cy="669434"/>
              <a:chOff x="4799873" y="3361302"/>
              <a:chExt cx="441300" cy="669434"/>
            </a:xfrm>
          </p:grpSpPr>
          <p:sp>
            <p:nvSpPr>
              <p:cNvPr id="2049" name="Google Shape;4836;p76">
                <a:extLst>
                  <a:ext uri="{FF2B5EF4-FFF2-40B4-BE49-F238E27FC236}">
                    <a16:creationId xmlns:a16="http://schemas.microsoft.com/office/drawing/2014/main" id="{1C4B9DAC-96AC-1076-6E64-524455FE9534}"/>
                  </a:ext>
                </a:extLst>
              </p:cNvPr>
              <p:cNvSpPr/>
              <p:nvPr/>
            </p:nvSpPr>
            <p:spPr>
              <a:xfrm>
                <a:off x="4799873" y="3361302"/>
                <a:ext cx="441300" cy="136500"/>
              </a:xfrm>
              <a:prstGeom prst="flowChartAlternateProcess">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51" name="Google Shape;4837;p76">
                <a:extLst>
                  <a:ext uri="{FF2B5EF4-FFF2-40B4-BE49-F238E27FC236}">
                    <a16:creationId xmlns:a16="http://schemas.microsoft.com/office/drawing/2014/main" id="{E7716069-0CDF-0BB0-14D7-E749B515E53B}"/>
                  </a:ext>
                </a:extLst>
              </p:cNvPr>
              <p:cNvSpPr/>
              <p:nvPr/>
            </p:nvSpPr>
            <p:spPr>
              <a:xfrm>
                <a:off x="4799873" y="3538947"/>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53" name="Google Shape;4838;p76">
                <a:extLst>
                  <a:ext uri="{FF2B5EF4-FFF2-40B4-BE49-F238E27FC236}">
                    <a16:creationId xmlns:a16="http://schemas.microsoft.com/office/drawing/2014/main" id="{14133216-9A5D-F377-D119-4EA2F93B22BA}"/>
                  </a:ext>
                </a:extLst>
              </p:cNvPr>
              <p:cNvSpPr/>
              <p:nvPr/>
            </p:nvSpPr>
            <p:spPr>
              <a:xfrm>
                <a:off x="4799873" y="3716591"/>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55" name="Google Shape;4839;p76">
                <a:extLst>
                  <a:ext uri="{FF2B5EF4-FFF2-40B4-BE49-F238E27FC236}">
                    <a16:creationId xmlns:a16="http://schemas.microsoft.com/office/drawing/2014/main" id="{B2BC7336-98D3-1A8F-CAF5-C1C74232679E}"/>
                  </a:ext>
                </a:extLst>
              </p:cNvPr>
              <p:cNvSpPr/>
              <p:nvPr/>
            </p:nvSpPr>
            <p:spPr>
              <a:xfrm>
                <a:off x="4799873" y="3894236"/>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122" name="Google Shape;4842;p76">
              <a:extLst>
                <a:ext uri="{FF2B5EF4-FFF2-40B4-BE49-F238E27FC236}">
                  <a16:creationId xmlns:a16="http://schemas.microsoft.com/office/drawing/2014/main" id="{C1CDC8E0-5FA1-0099-19D5-BC41502CA941}"/>
                </a:ext>
              </a:extLst>
            </p:cNvPr>
            <p:cNvGrpSpPr/>
            <p:nvPr/>
          </p:nvGrpSpPr>
          <p:grpSpPr>
            <a:xfrm>
              <a:off x="5280360" y="3361302"/>
              <a:ext cx="441300" cy="669434"/>
              <a:chOff x="5280360" y="3361302"/>
              <a:chExt cx="441300" cy="669434"/>
            </a:xfrm>
          </p:grpSpPr>
          <p:sp>
            <p:nvSpPr>
              <p:cNvPr id="123" name="Google Shape;4843;p76">
                <a:extLst>
                  <a:ext uri="{FF2B5EF4-FFF2-40B4-BE49-F238E27FC236}">
                    <a16:creationId xmlns:a16="http://schemas.microsoft.com/office/drawing/2014/main" id="{0863C871-86CA-32C2-F0B8-7025E7B23209}"/>
                  </a:ext>
                </a:extLst>
              </p:cNvPr>
              <p:cNvSpPr/>
              <p:nvPr/>
            </p:nvSpPr>
            <p:spPr>
              <a:xfrm>
                <a:off x="5280360" y="3361302"/>
                <a:ext cx="441300" cy="136500"/>
              </a:xfrm>
              <a:prstGeom prst="flowChartAlternateProcess">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24" name="Google Shape;4844;p76">
                <a:extLst>
                  <a:ext uri="{FF2B5EF4-FFF2-40B4-BE49-F238E27FC236}">
                    <a16:creationId xmlns:a16="http://schemas.microsoft.com/office/drawing/2014/main" id="{32E24E5B-85AA-5167-6F69-CC16A76DD890}"/>
                  </a:ext>
                </a:extLst>
              </p:cNvPr>
              <p:cNvSpPr/>
              <p:nvPr/>
            </p:nvSpPr>
            <p:spPr>
              <a:xfrm>
                <a:off x="5280360" y="3538947"/>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25" name="Google Shape;4845;p76">
                <a:extLst>
                  <a:ext uri="{FF2B5EF4-FFF2-40B4-BE49-F238E27FC236}">
                    <a16:creationId xmlns:a16="http://schemas.microsoft.com/office/drawing/2014/main" id="{9A091DCE-C6B4-0B3B-DE91-22E648766FD8}"/>
                  </a:ext>
                </a:extLst>
              </p:cNvPr>
              <p:cNvSpPr/>
              <p:nvPr/>
            </p:nvSpPr>
            <p:spPr>
              <a:xfrm>
                <a:off x="5280360" y="3716591"/>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126" name="Google Shape;4846;p76">
                <a:extLst>
                  <a:ext uri="{FF2B5EF4-FFF2-40B4-BE49-F238E27FC236}">
                    <a16:creationId xmlns:a16="http://schemas.microsoft.com/office/drawing/2014/main" id="{EC383B2B-3A69-4C0A-4656-36BDCD442B53}"/>
                  </a:ext>
                </a:extLst>
              </p:cNvPr>
              <p:cNvSpPr/>
              <p:nvPr/>
            </p:nvSpPr>
            <p:spPr>
              <a:xfrm>
                <a:off x="5280360" y="3894236"/>
                <a:ext cx="441300" cy="136500"/>
              </a:xfrm>
              <a:prstGeom prst="flowChartAlternateProcess">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grpSp>
        <p:nvGrpSpPr>
          <p:cNvPr id="2078" name="Google Shape;6716;p81">
            <a:extLst>
              <a:ext uri="{FF2B5EF4-FFF2-40B4-BE49-F238E27FC236}">
                <a16:creationId xmlns:a16="http://schemas.microsoft.com/office/drawing/2014/main" id="{99F78611-F302-1106-BCE3-9F550A4E3F2D}"/>
              </a:ext>
            </a:extLst>
          </p:cNvPr>
          <p:cNvGrpSpPr/>
          <p:nvPr/>
        </p:nvGrpSpPr>
        <p:grpSpPr>
          <a:xfrm>
            <a:off x="433281" y="1208395"/>
            <a:ext cx="577861" cy="664142"/>
            <a:chOff x="946175" y="3253275"/>
            <a:chExt cx="298550" cy="296150"/>
          </a:xfrm>
          <a:solidFill>
            <a:schemeClr val="tx1">
              <a:lumMod val="10000"/>
            </a:schemeClr>
          </a:solidFill>
        </p:grpSpPr>
        <p:sp>
          <p:nvSpPr>
            <p:cNvPr id="2079" name="Google Shape;6717;p81">
              <a:extLst>
                <a:ext uri="{FF2B5EF4-FFF2-40B4-BE49-F238E27FC236}">
                  <a16:creationId xmlns:a16="http://schemas.microsoft.com/office/drawing/2014/main" id="{C8A77F42-9E75-75B9-8737-E40BDB99DA5A}"/>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80" name="Google Shape;6718;p81">
              <a:extLst>
                <a:ext uri="{FF2B5EF4-FFF2-40B4-BE49-F238E27FC236}">
                  <a16:creationId xmlns:a16="http://schemas.microsoft.com/office/drawing/2014/main" id="{023F2A65-7F07-4D39-10DA-0244CC9CDC5E}"/>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81" name="Google Shape;6719;p81">
              <a:extLst>
                <a:ext uri="{FF2B5EF4-FFF2-40B4-BE49-F238E27FC236}">
                  <a16:creationId xmlns:a16="http://schemas.microsoft.com/office/drawing/2014/main" id="{61000573-3D2B-5D79-60F8-BE72D80E369F}"/>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82" name="Google Shape;6720;p81">
              <a:extLst>
                <a:ext uri="{FF2B5EF4-FFF2-40B4-BE49-F238E27FC236}">
                  <a16:creationId xmlns:a16="http://schemas.microsoft.com/office/drawing/2014/main" id="{3C20D9D1-7337-41BD-EDCE-8ED5FDDD186C}"/>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83" name="Google Shape;6721;p81">
              <a:extLst>
                <a:ext uri="{FF2B5EF4-FFF2-40B4-BE49-F238E27FC236}">
                  <a16:creationId xmlns:a16="http://schemas.microsoft.com/office/drawing/2014/main" id="{69F7F4C1-8214-43B5-0382-F9BA86599DC4}"/>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2090" name="Google Shape;7852;p83">
            <a:extLst>
              <a:ext uri="{FF2B5EF4-FFF2-40B4-BE49-F238E27FC236}">
                <a16:creationId xmlns:a16="http://schemas.microsoft.com/office/drawing/2014/main" id="{B5C7883A-A4EF-0202-7A72-21C0DABDA01D}"/>
              </a:ext>
            </a:extLst>
          </p:cNvPr>
          <p:cNvGrpSpPr/>
          <p:nvPr/>
        </p:nvGrpSpPr>
        <p:grpSpPr>
          <a:xfrm>
            <a:off x="405612" y="2470607"/>
            <a:ext cx="593137" cy="613902"/>
            <a:chOff x="-49027775" y="3183175"/>
            <a:chExt cx="299325" cy="299325"/>
          </a:xfrm>
          <a:solidFill>
            <a:schemeClr val="tx1">
              <a:lumMod val="10000"/>
            </a:schemeClr>
          </a:solidFill>
        </p:grpSpPr>
        <p:sp>
          <p:nvSpPr>
            <p:cNvPr id="2091" name="Google Shape;7853;p83">
              <a:extLst>
                <a:ext uri="{FF2B5EF4-FFF2-40B4-BE49-F238E27FC236}">
                  <a16:creationId xmlns:a16="http://schemas.microsoft.com/office/drawing/2014/main" id="{6AD56E99-3D16-CC78-B250-3B5EFB3EC798}"/>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92" name="Google Shape;7854;p83">
              <a:extLst>
                <a:ext uri="{FF2B5EF4-FFF2-40B4-BE49-F238E27FC236}">
                  <a16:creationId xmlns:a16="http://schemas.microsoft.com/office/drawing/2014/main" id="{4D9922F0-D651-9C04-93F9-867F39F9A700}"/>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93" name="Google Shape;7855;p83">
              <a:extLst>
                <a:ext uri="{FF2B5EF4-FFF2-40B4-BE49-F238E27FC236}">
                  <a16:creationId xmlns:a16="http://schemas.microsoft.com/office/drawing/2014/main" id="{B9C0E21E-9077-0127-99D0-A02C8E059E61}"/>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094" name="Google Shape;7856;p83">
              <a:extLst>
                <a:ext uri="{FF2B5EF4-FFF2-40B4-BE49-F238E27FC236}">
                  <a16:creationId xmlns:a16="http://schemas.microsoft.com/office/drawing/2014/main" id="{C89D44CE-3506-864B-5AB9-D1BFE707971D}"/>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2101" name="Google Shape;8671;p85">
            <a:extLst>
              <a:ext uri="{FF2B5EF4-FFF2-40B4-BE49-F238E27FC236}">
                <a16:creationId xmlns:a16="http://schemas.microsoft.com/office/drawing/2014/main" id="{42888701-3A10-AFB0-C533-5C240B55DEAB}"/>
              </a:ext>
            </a:extLst>
          </p:cNvPr>
          <p:cNvGrpSpPr/>
          <p:nvPr/>
        </p:nvGrpSpPr>
        <p:grpSpPr>
          <a:xfrm>
            <a:off x="778129" y="3816387"/>
            <a:ext cx="419443" cy="420487"/>
            <a:chOff x="-3771675" y="3971775"/>
            <a:chExt cx="291300" cy="292025"/>
          </a:xfrm>
          <a:solidFill>
            <a:schemeClr val="tx1">
              <a:lumMod val="10000"/>
            </a:schemeClr>
          </a:solidFill>
        </p:grpSpPr>
        <p:sp>
          <p:nvSpPr>
            <p:cNvPr id="2102" name="Google Shape;8672;p85">
              <a:extLst>
                <a:ext uri="{FF2B5EF4-FFF2-40B4-BE49-F238E27FC236}">
                  <a16:creationId xmlns:a16="http://schemas.microsoft.com/office/drawing/2014/main" id="{C52CFEF8-AFD0-0A34-4D94-3197D20BDA3D}"/>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03" name="Google Shape;8673;p85">
              <a:extLst>
                <a:ext uri="{FF2B5EF4-FFF2-40B4-BE49-F238E27FC236}">
                  <a16:creationId xmlns:a16="http://schemas.microsoft.com/office/drawing/2014/main" id="{A11D6F73-E920-1970-189C-F3A60648ACEF}"/>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04" name="Google Shape;8674;p85">
              <a:extLst>
                <a:ext uri="{FF2B5EF4-FFF2-40B4-BE49-F238E27FC236}">
                  <a16:creationId xmlns:a16="http://schemas.microsoft.com/office/drawing/2014/main" id="{EFE8673D-FC39-5612-18A7-558BE5CCBB0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05" name="Google Shape;8675;p85">
              <a:extLst>
                <a:ext uri="{FF2B5EF4-FFF2-40B4-BE49-F238E27FC236}">
                  <a16:creationId xmlns:a16="http://schemas.microsoft.com/office/drawing/2014/main" id="{76D1B8CA-D599-9982-9F6A-92A5EC2A01A8}"/>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06" name="Google Shape;8676;p85">
              <a:extLst>
                <a:ext uri="{FF2B5EF4-FFF2-40B4-BE49-F238E27FC236}">
                  <a16:creationId xmlns:a16="http://schemas.microsoft.com/office/drawing/2014/main" id="{15D7EF30-98E0-8D67-E0F2-75B412FFDEE8}"/>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grpSp>
        <p:nvGrpSpPr>
          <p:cNvPr id="2107" name="Google Shape;8561;p85">
            <a:extLst>
              <a:ext uri="{FF2B5EF4-FFF2-40B4-BE49-F238E27FC236}">
                <a16:creationId xmlns:a16="http://schemas.microsoft.com/office/drawing/2014/main" id="{E86A1212-87E2-BADD-A637-6F0059A9C9DA}"/>
              </a:ext>
            </a:extLst>
          </p:cNvPr>
          <p:cNvGrpSpPr/>
          <p:nvPr/>
        </p:nvGrpSpPr>
        <p:grpSpPr>
          <a:xfrm>
            <a:off x="326656" y="3815400"/>
            <a:ext cx="419623" cy="419659"/>
            <a:chOff x="-6329875" y="3992050"/>
            <a:chExt cx="291425" cy="291450"/>
          </a:xfrm>
          <a:solidFill>
            <a:schemeClr val="tx1">
              <a:lumMod val="10000"/>
            </a:schemeClr>
          </a:solidFill>
        </p:grpSpPr>
        <p:sp>
          <p:nvSpPr>
            <p:cNvPr id="2108" name="Google Shape;8562;p85">
              <a:extLst>
                <a:ext uri="{FF2B5EF4-FFF2-40B4-BE49-F238E27FC236}">
                  <a16:creationId xmlns:a16="http://schemas.microsoft.com/office/drawing/2014/main" id="{9959C51B-E900-08E8-6D4E-F924B9916395}"/>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09" name="Google Shape;8563;p85">
              <a:extLst>
                <a:ext uri="{FF2B5EF4-FFF2-40B4-BE49-F238E27FC236}">
                  <a16:creationId xmlns:a16="http://schemas.microsoft.com/office/drawing/2014/main" id="{76E638AE-4116-6D16-8619-C46033F14618}"/>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10" name="Google Shape;8564;p85">
              <a:extLst>
                <a:ext uri="{FF2B5EF4-FFF2-40B4-BE49-F238E27FC236}">
                  <a16:creationId xmlns:a16="http://schemas.microsoft.com/office/drawing/2014/main" id="{09D4931C-F04C-F9FE-15FF-8B2F4D0484E9}"/>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11" name="Google Shape;8565;p85">
              <a:extLst>
                <a:ext uri="{FF2B5EF4-FFF2-40B4-BE49-F238E27FC236}">
                  <a16:creationId xmlns:a16="http://schemas.microsoft.com/office/drawing/2014/main" id="{5F838089-15CA-0D2D-7D49-9937CA3AB9A4}"/>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sp>
        <p:nvSpPr>
          <p:cNvPr id="2112" name="Google Shape;8495;p84">
            <a:extLst>
              <a:ext uri="{FF2B5EF4-FFF2-40B4-BE49-F238E27FC236}">
                <a16:creationId xmlns:a16="http://schemas.microsoft.com/office/drawing/2014/main" id="{86C6D120-C7F8-70CC-9904-CB8E07355924}"/>
              </a:ext>
            </a:extLst>
          </p:cNvPr>
          <p:cNvSpPr/>
          <p:nvPr/>
        </p:nvSpPr>
        <p:spPr>
          <a:xfrm>
            <a:off x="2460128" y="2310830"/>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pic>
        <p:nvPicPr>
          <p:cNvPr id="2118" name="Picture 22" descr="Canned Vegetables Vector Art PNG Images | Free Download On Pngtree">
            <a:extLst>
              <a:ext uri="{FF2B5EF4-FFF2-40B4-BE49-F238E27FC236}">
                <a16:creationId xmlns:a16="http://schemas.microsoft.com/office/drawing/2014/main" id="{7EB2FEB1-435C-B830-6D6F-0FD6D402D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586" y="2148176"/>
            <a:ext cx="694539" cy="694539"/>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26" descr="Frozen food Vector Icons free download in SVG, PNG Format">
            <a:extLst>
              <a:ext uri="{FF2B5EF4-FFF2-40B4-BE49-F238E27FC236}">
                <a16:creationId xmlns:a16="http://schemas.microsoft.com/office/drawing/2014/main" id="{08046967-9CF6-D783-A5BD-B57F20C12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062" y="2145172"/>
            <a:ext cx="680136" cy="680136"/>
          </a:xfrm>
          <a:prstGeom prst="rect">
            <a:avLst/>
          </a:prstGeom>
          <a:noFill/>
          <a:extLst>
            <a:ext uri="{909E8E84-426E-40DD-AFC4-6F175D3DCCD1}">
              <a14:hiddenFill xmlns:a14="http://schemas.microsoft.com/office/drawing/2010/main">
                <a:solidFill>
                  <a:srgbClr val="FFFFFF"/>
                </a:solidFill>
              </a14:hiddenFill>
            </a:ext>
          </a:extLst>
        </p:spPr>
      </p:pic>
      <p:pic>
        <p:nvPicPr>
          <p:cNvPr id="2123" name="Picture 32" descr="Tomato Silhouettes, Images for Download Free - silhouetteAC">
            <a:extLst>
              <a:ext uri="{FF2B5EF4-FFF2-40B4-BE49-F238E27FC236}">
                <a16:creationId xmlns:a16="http://schemas.microsoft.com/office/drawing/2014/main" id="{05A72CF5-4F00-951D-1F27-0A3C2335C6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37" t="5820" r="19794" b="4909"/>
          <a:stretch/>
        </p:blipFill>
        <p:spPr bwMode="auto">
          <a:xfrm>
            <a:off x="5502034" y="2266416"/>
            <a:ext cx="343554" cy="526349"/>
          </a:xfrm>
          <a:prstGeom prst="rect">
            <a:avLst/>
          </a:prstGeom>
          <a:noFill/>
          <a:extLst>
            <a:ext uri="{909E8E84-426E-40DD-AFC4-6F175D3DCCD1}">
              <a14:hiddenFill xmlns:a14="http://schemas.microsoft.com/office/drawing/2010/main">
                <a:solidFill>
                  <a:srgbClr val="FFFFFF"/>
                </a:solidFill>
              </a14:hiddenFill>
            </a:ext>
          </a:extLst>
        </p:spPr>
      </p:pic>
      <p:pic>
        <p:nvPicPr>
          <p:cNvPr id="2133" name="Picture 52" descr="Cooking, food, gastronomy, kitchen, tomato, vegetable icon - Free download">
            <a:extLst>
              <a:ext uri="{FF2B5EF4-FFF2-40B4-BE49-F238E27FC236}">
                <a16:creationId xmlns:a16="http://schemas.microsoft.com/office/drawing/2014/main" id="{942F3ECC-7B1F-BC49-E854-92986F4F9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7343" y="1451543"/>
            <a:ext cx="309576" cy="309576"/>
          </a:xfrm>
          <a:prstGeom prst="rect">
            <a:avLst/>
          </a:prstGeom>
          <a:noFill/>
          <a:extLst>
            <a:ext uri="{909E8E84-426E-40DD-AFC4-6F175D3DCCD1}">
              <a14:hiddenFill xmlns:a14="http://schemas.microsoft.com/office/drawing/2010/main">
                <a:solidFill>
                  <a:srgbClr val="FFFFFF"/>
                </a:solidFill>
              </a14:hiddenFill>
            </a:ext>
          </a:extLst>
        </p:spPr>
      </p:pic>
      <p:pic>
        <p:nvPicPr>
          <p:cNvPr id="2143" name="Picture 72" descr="Vegetables Clip Art at Clker.com - vector clip art online, royalty free &amp;  public domain">
            <a:extLst>
              <a:ext uri="{FF2B5EF4-FFF2-40B4-BE49-F238E27FC236}">
                <a16:creationId xmlns:a16="http://schemas.microsoft.com/office/drawing/2014/main" id="{76DD5DED-8866-996F-B94C-DC942C439B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4759" y="1152822"/>
            <a:ext cx="610432" cy="582906"/>
          </a:xfrm>
          <a:prstGeom prst="rect">
            <a:avLst/>
          </a:prstGeom>
          <a:noFill/>
          <a:extLst>
            <a:ext uri="{909E8E84-426E-40DD-AFC4-6F175D3DCCD1}">
              <a14:hiddenFill xmlns:a14="http://schemas.microsoft.com/office/drawing/2010/main">
                <a:solidFill>
                  <a:srgbClr val="FFFFFF"/>
                </a:solidFill>
              </a14:hiddenFill>
            </a:ext>
          </a:extLst>
        </p:spPr>
      </p:pic>
      <p:pic>
        <p:nvPicPr>
          <p:cNvPr id="2149" name="Picture 84" descr="Green beans PNG Designs for T Shirt &amp; Merch">
            <a:extLst>
              <a:ext uri="{FF2B5EF4-FFF2-40B4-BE49-F238E27FC236}">
                <a16:creationId xmlns:a16="http://schemas.microsoft.com/office/drawing/2014/main" id="{A4DA497C-4A4B-4451-2C47-CBA624CAD1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1430" y="1121147"/>
            <a:ext cx="648632" cy="648632"/>
          </a:xfrm>
          <a:prstGeom prst="rect">
            <a:avLst/>
          </a:prstGeom>
          <a:noFill/>
          <a:extLst>
            <a:ext uri="{909E8E84-426E-40DD-AFC4-6F175D3DCCD1}">
              <a14:hiddenFill xmlns:a14="http://schemas.microsoft.com/office/drawing/2010/main">
                <a:solidFill>
                  <a:srgbClr val="FFFFFF"/>
                </a:solidFill>
              </a14:hiddenFill>
            </a:ext>
          </a:extLst>
        </p:spPr>
      </p:pic>
      <p:grpSp>
        <p:nvGrpSpPr>
          <p:cNvPr id="2155" name="Google Shape;5844;p79">
            <a:extLst>
              <a:ext uri="{FF2B5EF4-FFF2-40B4-BE49-F238E27FC236}">
                <a16:creationId xmlns:a16="http://schemas.microsoft.com/office/drawing/2014/main" id="{453087D8-D68B-560E-42E4-D1E6DE602882}"/>
              </a:ext>
            </a:extLst>
          </p:cNvPr>
          <p:cNvGrpSpPr/>
          <p:nvPr/>
        </p:nvGrpSpPr>
        <p:grpSpPr>
          <a:xfrm>
            <a:off x="2524174" y="3692641"/>
            <a:ext cx="494852" cy="439790"/>
            <a:chOff x="3357325" y="2093500"/>
            <a:chExt cx="311525" cy="322825"/>
          </a:xfrm>
          <a:solidFill>
            <a:schemeClr val="tx1">
              <a:lumMod val="10000"/>
            </a:schemeClr>
          </a:solidFill>
        </p:grpSpPr>
        <p:sp>
          <p:nvSpPr>
            <p:cNvPr id="2156" name="Google Shape;5845;p79">
              <a:extLst>
                <a:ext uri="{FF2B5EF4-FFF2-40B4-BE49-F238E27FC236}">
                  <a16:creationId xmlns:a16="http://schemas.microsoft.com/office/drawing/2014/main" id="{40755B6F-56BF-AC4D-CB8D-07CD1BF488DC}"/>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57" name="Google Shape;5846;p79">
              <a:extLst>
                <a:ext uri="{FF2B5EF4-FFF2-40B4-BE49-F238E27FC236}">
                  <a16:creationId xmlns:a16="http://schemas.microsoft.com/office/drawing/2014/main" id="{E0D0B1B0-3D62-02A1-5C9A-38212CB8ED50}"/>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58" name="Google Shape;5847;p79">
              <a:extLst>
                <a:ext uri="{FF2B5EF4-FFF2-40B4-BE49-F238E27FC236}">
                  <a16:creationId xmlns:a16="http://schemas.microsoft.com/office/drawing/2014/main" id="{B899AF0B-18FD-9BAE-A702-D4B9FDBF33BF}"/>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sp>
        <p:nvSpPr>
          <p:cNvPr id="2159" name="Google Shape;5848;p79">
            <a:extLst>
              <a:ext uri="{FF2B5EF4-FFF2-40B4-BE49-F238E27FC236}">
                <a16:creationId xmlns:a16="http://schemas.microsoft.com/office/drawing/2014/main" id="{732A69FE-62D5-0F6A-833D-55EB183488C9}"/>
              </a:ext>
            </a:extLst>
          </p:cNvPr>
          <p:cNvSpPr/>
          <p:nvPr/>
        </p:nvSpPr>
        <p:spPr>
          <a:xfrm>
            <a:off x="7015103" y="3462276"/>
            <a:ext cx="538926" cy="636018"/>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2"/>
              </a:solidFill>
              <a:latin typeface="Oswald" pitchFamily="2" charset="77"/>
            </a:endParaRPr>
          </a:p>
        </p:txBody>
      </p:sp>
      <p:sp>
        <p:nvSpPr>
          <p:cNvPr id="2165" name="Google Shape;6643;p81">
            <a:extLst>
              <a:ext uri="{FF2B5EF4-FFF2-40B4-BE49-F238E27FC236}">
                <a16:creationId xmlns:a16="http://schemas.microsoft.com/office/drawing/2014/main" id="{2536A433-8735-643D-E5C6-F1C5561135E7}"/>
              </a:ext>
            </a:extLst>
          </p:cNvPr>
          <p:cNvSpPr/>
          <p:nvPr/>
        </p:nvSpPr>
        <p:spPr>
          <a:xfrm>
            <a:off x="2470324" y="3489421"/>
            <a:ext cx="551493" cy="227719"/>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pic>
        <p:nvPicPr>
          <p:cNvPr id="2167" name="Picture 88" descr="Production Generic Glyph icon">
            <a:extLst>
              <a:ext uri="{FF2B5EF4-FFF2-40B4-BE49-F238E27FC236}">
                <a16:creationId xmlns:a16="http://schemas.microsoft.com/office/drawing/2014/main" id="{7071E1C6-BC7B-5F75-78F1-6CFA65D99E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8743" y="3523537"/>
            <a:ext cx="705943" cy="705943"/>
          </a:xfrm>
          <a:prstGeom prst="rect">
            <a:avLst/>
          </a:prstGeom>
          <a:noFill/>
          <a:extLst>
            <a:ext uri="{909E8E84-426E-40DD-AFC4-6F175D3DCCD1}">
              <a14:hiddenFill xmlns:a14="http://schemas.microsoft.com/office/drawing/2010/main">
                <a:solidFill>
                  <a:srgbClr val="FFFFFF"/>
                </a:solidFill>
              </a14:hiddenFill>
            </a:ext>
          </a:extLst>
        </p:spPr>
      </p:pic>
      <p:pic>
        <p:nvPicPr>
          <p:cNvPr id="2168" name="Picture 90" descr="Carriage, goods, import, importers, shipping, transport icon - Download on  Iconfinder">
            <a:extLst>
              <a:ext uri="{FF2B5EF4-FFF2-40B4-BE49-F238E27FC236}">
                <a16:creationId xmlns:a16="http://schemas.microsoft.com/office/drawing/2014/main" id="{BE298854-E9A9-7B76-D3B6-61926434B0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1073" y="3554131"/>
            <a:ext cx="614925" cy="614925"/>
          </a:xfrm>
          <a:prstGeom prst="rect">
            <a:avLst/>
          </a:prstGeom>
          <a:noFill/>
          <a:extLst>
            <a:ext uri="{909E8E84-426E-40DD-AFC4-6F175D3DCCD1}">
              <a14:hiddenFill xmlns:a14="http://schemas.microsoft.com/office/drawing/2010/main">
                <a:solidFill>
                  <a:srgbClr val="FFFFFF"/>
                </a:solidFill>
              </a14:hiddenFill>
            </a:ext>
          </a:extLst>
        </p:spPr>
      </p:pic>
      <p:pic>
        <p:nvPicPr>
          <p:cNvPr id="2169" name="Picture 92" descr="Import Export Icon #308689 - Free Icons Library">
            <a:extLst>
              <a:ext uri="{FF2B5EF4-FFF2-40B4-BE49-F238E27FC236}">
                <a16:creationId xmlns:a16="http://schemas.microsoft.com/office/drawing/2014/main" id="{F5FC540D-9E86-A06E-FFEE-1F38DAFB7E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0719" y="3603938"/>
            <a:ext cx="563191" cy="563191"/>
          </a:xfrm>
          <a:prstGeom prst="rect">
            <a:avLst/>
          </a:prstGeom>
          <a:noFill/>
          <a:extLst>
            <a:ext uri="{909E8E84-426E-40DD-AFC4-6F175D3DCCD1}">
              <a14:hiddenFill xmlns:a14="http://schemas.microsoft.com/office/drawing/2010/main">
                <a:solidFill>
                  <a:srgbClr val="FFFFFF"/>
                </a:solidFill>
              </a14:hiddenFill>
            </a:ext>
          </a:extLst>
        </p:spPr>
      </p:pic>
      <p:grpSp>
        <p:nvGrpSpPr>
          <p:cNvPr id="2182" name="Google Shape;8620;p85">
            <a:extLst>
              <a:ext uri="{FF2B5EF4-FFF2-40B4-BE49-F238E27FC236}">
                <a16:creationId xmlns:a16="http://schemas.microsoft.com/office/drawing/2014/main" id="{FDBC14EB-ECEC-7B58-5FEE-75B54EDF21A5}"/>
              </a:ext>
            </a:extLst>
          </p:cNvPr>
          <p:cNvGrpSpPr/>
          <p:nvPr/>
        </p:nvGrpSpPr>
        <p:grpSpPr>
          <a:xfrm>
            <a:off x="6280027" y="3919961"/>
            <a:ext cx="420775" cy="172860"/>
            <a:chOff x="-4118225" y="4143750"/>
            <a:chExt cx="292225" cy="120050"/>
          </a:xfrm>
          <a:solidFill>
            <a:schemeClr val="tx1">
              <a:lumMod val="10000"/>
            </a:schemeClr>
          </a:solidFill>
        </p:grpSpPr>
        <p:sp>
          <p:nvSpPr>
            <p:cNvPr id="2185" name="Google Shape;8623;p85">
              <a:extLst>
                <a:ext uri="{FF2B5EF4-FFF2-40B4-BE49-F238E27FC236}">
                  <a16:creationId xmlns:a16="http://schemas.microsoft.com/office/drawing/2014/main" id="{AFBC1F8C-9F22-DEEF-3CEC-BF22A497B60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sp>
          <p:nvSpPr>
            <p:cNvPr id="2186" name="Google Shape;8624;p85">
              <a:extLst>
                <a:ext uri="{FF2B5EF4-FFF2-40B4-BE49-F238E27FC236}">
                  <a16:creationId xmlns:a16="http://schemas.microsoft.com/office/drawing/2014/main" id="{0C61E6A9-DFDF-2559-E05C-5FAA96EDC6E5}"/>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grpSp>
      <p:sp>
        <p:nvSpPr>
          <p:cNvPr id="2187" name="Google Shape;8180;p84">
            <a:extLst>
              <a:ext uri="{FF2B5EF4-FFF2-40B4-BE49-F238E27FC236}">
                <a16:creationId xmlns:a16="http://schemas.microsoft.com/office/drawing/2014/main" id="{C0AEB018-5A83-F46F-EEEC-DB144F7B8FCB}"/>
              </a:ext>
            </a:extLst>
          </p:cNvPr>
          <p:cNvSpPr/>
          <p:nvPr/>
        </p:nvSpPr>
        <p:spPr>
          <a:xfrm>
            <a:off x="6368554" y="3477239"/>
            <a:ext cx="263930" cy="428112"/>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2"/>
              </a:solidFill>
              <a:latin typeface="Oswald" pitchFamily="2" charset="77"/>
            </a:endParaRPr>
          </a:p>
        </p:txBody>
      </p:sp>
      <p:pic>
        <p:nvPicPr>
          <p:cNvPr id="2188" name="Picture 115" descr="503,114 Food Spoilage Icons - Free in SVG, PNG, ICO - IconScout">
            <a:extLst>
              <a:ext uri="{FF2B5EF4-FFF2-40B4-BE49-F238E27FC236}">
                <a16:creationId xmlns:a16="http://schemas.microsoft.com/office/drawing/2014/main" id="{DED49AF0-507B-D4D8-3101-4DF661E3AF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4338" y="3305714"/>
            <a:ext cx="835226" cy="83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28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9" name="Picture 8" descr="A black and white square&#10;&#10;Description automatically generated">
            <a:extLst>
              <a:ext uri="{FF2B5EF4-FFF2-40B4-BE49-F238E27FC236}">
                <a16:creationId xmlns:a16="http://schemas.microsoft.com/office/drawing/2014/main" id="{705620E5-915C-B5FC-EC3F-CC6239429EE6}"/>
              </a:ext>
            </a:extLst>
          </p:cNvPr>
          <p:cNvPicPr>
            <a:picLocks noChangeAspect="1"/>
          </p:cNvPicPr>
          <p:nvPr/>
        </p:nvPicPr>
        <p:blipFill>
          <a:blip r:embed="rId3"/>
          <a:stretch>
            <a:fillRect/>
          </a:stretch>
        </p:blipFill>
        <p:spPr>
          <a:xfrm>
            <a:off x="-106087" y="159247"/>
            <a:ext cx="9051374" cy="4568742"/>
          </a:xfrm>
          <a:prstGeom prst="rect">
            <a:avLst/>
          </a:prstGeom>
        </p:spPr>
      </p:pic>
      <p:sp>
        <p:nvSpPr>
          <p:cNvPr id="1137" name="Google Shape;1137;p69"/>
          <p:cNvSpPr txBox="1">
            <a:spLocks noGrp="1"/>
          </p:cNvSpPr>
          <p:nvPr>
            <p:ph type="title"/>
          </p:nvPr>
        </p:nvSpPr>
        <p:spPr>
          <a:xfrm>
            <a:off x="2203386" y="1841518"/>
            <a:ext cx="4737228" cy="602100"/>
          </a:xfrm>
          <a:prstGeom prst="rect">
            <a:avLst/>
          </a:prstGeom>
        </p:spPr>
        <p:txBody>
          <a:bodyPr spcFirstLastPara="1" wrap="square" lIns="91425" tIns="91425" rIns="91425" bIns="91425" anchor="t" anchorCtr="0">
            <a:noAutofit/>
          </a:bodyPr>
          <a:lstStyle/>
          <a:p>
            <a:pPr algn="ctr"/>
            <a:r>
              <a:rPr lang="en-US" sz="3600" dirty="0">
                <a:solidFill>
                  <a:schemeClr val="bg2"/>
                </a:solidFill>
                <a:latin typeface="Oswald" pitchFamily="2" charset="77"/>
              </a:rPr>
              <a:t>RESEARCH QUESTION</a:t>
            </a:r>
            <a:br>
              <a:rPr lang="en-US" sz="3600" dirty="0">
                <a:solidFill>
                  <a:schemeClr val="bg2"/>
                </a:solidFill>
                <a:latin typeface="Oswald" pitchFamily="2" charset="77"/>
              </a:rPr>
            </a:br>
            <a:endParaRPr lang="en-US" sz="36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descr="A guide to Twitter for researchers | Research impact">
            <a:extLst>
              <a:ext uri="{FF2B5EF4-FFF2-40B4-BE49-F238E27FC236}">
                <a16:creationId xmlns:a16="http://schemas.microsoft.com/office/drawing/2014/main" id="{3A81B8E7-DABF-18C0-EAF5-2CE0432F2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13" y="2142568"/>
            <a:ext cx="2967788" cy="244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05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body" idx="1"/>
          </p:nvPr>
        </p:nvSpPr>
        <p:spPr>
          <a:xfrm>
            <a:off x="5035426" y="795129"/>
            <a:ext cx="3337800" cy="129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US" sz="1600" b="1" dirty="0">
                <a:solidFill>
                  <a:schemeClr val="bg2"/>
                </a:solidFill>
                <a:latin typeface="Oswald" pitchFamily="2" charset="77"/>
              </a:rPr>
              <a:t>Do decadal trends in domestic availability of vegetables and beans correlate with changes in the ratio of ending stocks to domestic availability? Can this ratio be used to identify potential periods of scarcity or surplus across decades, and if so, does the difference between beginning and ending stocks act as a buffer during these periods?</a:t>
            </a:r>
            <a:br>
              <a:rPr lang="en-US" sz="1600" b="1" dirty="0">
                <a:solidFill>
                  <a:schemeClr val="bg2"/>
                </a:solidFill>
                <a:latin typeface="Oswald" pitchFamily="2" charset="77"/>
              </a:rPr>
            </a:br>
            <a:endParaRPr dirty="0">
              <a:solidFill>
                <a:schemeClr val="bg2"/>
              </a:solidFill>
              <a:latin typeface="Oswald" pitchFamily="2" charset="77"/>
            </a:endParaRPr>
          </a:p>
        </p:txBody>
      </p:sp>
      <p:pic>
        <p:nvPicPr>
          <p:cNvPr id="5122" name="Picture 2" descr="Premium Vector | Scale icon in flat style weight balance vector  illustration on isolated background equilibrium comparison sign business  concept">
            <a:extLst>
              <a:ext uri="{FF2B5EF4-FFF2-40B4-BE49-F238E27FC236}">
                <a16:creationId xmlns:a16="http://schemas.microsoft.com/office/drawing/2014/main" id="{1507897D-1CB7-E6B7-ABB4-AF43C721E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67" t="39710" r="10204" b="18525"/>
          <a:stretch/>
        </p:blipFill>
        <p:spPr bwMode="auto">
          <a:xfrm flipH="1">
            <a:off x="170888" y="3103379"/>
            <a:ext cx="3997499" cy="141889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0" descr="Warehouse Icon Professional Pixel Perfect Icons Stock Vector (Royalty Free)  368798225 | Shutterstock">
            <a:extLst>
              <a:ext uri="{FF2B5EF4-FFF2-40B4-BE49-F238E27FC236}">
                <a16:creationId xmlns:a16="http://schemas.microsoft.com/office/drawing/2014/main" id="{F66CAF82-BB2C-B14F-93CF-EF9428BCE4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36" t="17323" r="20826" b="38824"/>
          <a:stretch/>
        </p:blipFill>
        <p:spPr bwMode="auto">
          <a:xfrm>
            <a:off x="170888" y="2466128"/>
            <a:ext cx="659321" cy="5265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2" descr="Warehouse Icon Professional Pixel Perfect Icons Stock Vector (Royalty Free)  368798225 | Shutterstock">
            <a:extLst>
              <a:ext uri="{FF2B5EF4-FFF2-40B4-BE49-F238E27FC236}">
                <a16:creationId xmlns:a16="http://schemas.microsoft.com/office/drawing/2014/main" id="{AD8E4F8D-899C-AB29-B558-87D85F440B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68" t="73420" r="24992" b="17925"/>
          <a:stretch/>
        </p:blipFill>
        <p:spPr bwMode="auto">
          <a:xfrm>
            <a:off x="208619" y="2997359"/>
            <a:ext cx="866783" cy="1688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2" descr="Vegetables Clip Art at Clker.com - vector clip art online, royalty free &amp;  public domain">
            <a:extLst>
              <a:ext uri="{FF2B5EF4-FFF2-40B4-BE49-F238E27FC236}">
                <a16:creationId xmlns:a16="http://schemas.microsoft.com/office/drawing/2014/main" id="{2FA1077E-A292-5571-E6C6-238734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838" y="2556507"/>
            <a:ext cx="610432" cy="5829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Set color cartoon beans Royalty Free Vector Image">
            <a:extLst>
              <a:ext uri="{FF2B5EF4-FFF2-40B4-BE49-F238E27FC236}">
                <a16:creationId xmlns:a16="http://schemas.microsoft.com/office/drawing/2014/main" id="{0B09203E-9473-1F27-F03E-D2A616E36F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8" t="2091" r="47147" b="54123"/>
          <a:stretch/>
        </p:blipFill>
        <p:spPr bwMode="auto">
          <a:xfrm rot="5972148">
            <a:off x="806812" y="2622999"/>
            <a:ext cx="332671" cy="3129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2" descr="Cooking, food, gastronomy, kitchen, tomato, vegetable icon - Free download">
            <a:extLst>
              <a:ext uri="{FF2B5EF4-FFF2-40B4-BE49-F238E27FC236}">
                <a16:creationId xmlns:a16="http://schemas.microsoft.com/office/drawing/2014/main" id="{A8E537E9-E454-5C12-AC44-EA12FD06B4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8337" y="3263076"/>
            <a:ext cx="309576" cy="3095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2" descr="Vegetables Clip Art at Clker.com - vector clip art online, royalty free &amp;  public domain">
            <a:extLst>
              <a:ext uri="{FF2B5EF4-FFF2-40B4-BE49-F238E27FC236}">
                <a16:creationId xmlns:a16="http://schemas.microsoft.com/office/drawing/2014/main" id="{B19A5CA9-FFED-6739-E1BB-A4F94418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913" y="2989746"/>
            <a:ext cx="610432" cy="5829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4" descr="Green beans PNG Designs for T Shirt &amp; Merch">
            <a:extLst>
              <a:ext uri="{FF2B5EF4-FFF2-40B4-BE49-F238E27FC236}">
                <a16:creationId xmlns:a16="http://schemas.microsoft.com/office/drawing/2014/main" id="{FD2B170C-347F-6EE3-0FFB-DFD5F98AD2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640" y="2950307"/>
            <a:ext cx="648632" cy="648632"/>
          </a:xfrm>
          <a:prstGeom prst="rect">
            <a:avLst/>
          </a:prstGeom>
          <a:noFill/>
          <a:extLst>
            <a:ext uri="{909E8E84-426E-40DD-AFC4-6F175D3DCCD1}">
              <a14:hiddenFill xmlns:a14="http://schemas.microsoft.com/office/drawing/2010/main">
                <a:solidFill>
                  <a:srgbClr val="FFFFFF"/>
                </a:solidFill>
              </a14:hiddenFill>
            </a:ext>
          </a:extLst>
        </p:spPr>
      </p:pic>
      <p:sp>
        <p:nvSpPr>
          <p:cNvPr id="50" name="Cloud 49">
            <a:extLst>
              <a:ext uri="{FF2B5EF4-FFF2-40B4-BE49-F238E27FC236}">
                <a16:creationId xmlns:a16="http://schemas.microsoft.com/office/drawing/2014/main" id="{932F3A49-AFC5-FE99-2C94-DF1CF654E13F}"/>
              </a:ext>
            </a:extLst>
          </p:cNvPr>
          <p:cNvSpPr/>
          <p:nvPr/>
        </p:nvSpPr>
        <p:spPr>
          <a:xfrm>
            <a:off x="216619" y="1220207"/>
            <a:ext cx="1422651" cy="789642"/>
          </a:xfrm>
          <a:prstGeom prst="clou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51" name="Cloud 50">
            <a:extLst>
              <a:ext uri="{FF2B5EF4-FFF2-40B4-BE49-F238E27FC236}">
                <a16:creationId xmlns:a16="http://schemas.microsoft.com/office/drawing/2014/main" id="{84C9E610-365D-A6D2-BD98-CBC46EE4D0D0}"/>
              </a:ext>
            </a:extLst>
          </p:cNvPr>
          <p:cNvSpPr/>
          <p:nvPr/>
        </p:nvSpPr>
        <p:spPr>
          <a:xfrm>
            <a:off x="2844711" y="1219881"/>
            <a:ext cx="1297214" cy="867715"/>
          </a:xfrm>
          <a:prstGeom prst="clou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2" name="Straight Arrow Connector 51">
            <a:extLst>
              <a:ext uri="{FF2B5EF4-FFF2-40B4-BE49-F238E27FC236}">
                <a16:creationId xmlns:a16="http://schemas.microsoft.com/office/drawing/2014/main" id="{97A8ED68-0F47-0E02-A40A-94BBF522C5D8}"/>
              </a:ext>
            </a:extLst>
          </p:cNvPr>
          <p:cNvCxnSpPr>
            <a:cxnSpLocks/>
          </p:cNvCxnSpPr>
          <p:nvPr/>
        </p:nvCxnSpPr>
        <p:spPr>
          <a:xfrm>
            <a:off x="910444" y="2033041"/>
            <a:ext cx="0" cy="498048"/>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D9661B6-F968-8456-2B7A-93C74E5DC51B}"/>
              </a:ext>
            </a:extLst>
          </p:cNvPr>
          <p:cNvCxnSpPr>
            <a:cxnSpLocks/>
          </p:cNvCxnSpPr>
          <p:nvPr/>
        </p:nvCxnSpPr>
        <p:spPr>
          <a:xfrm>
            <a:off x="3467538" y="2103038"/>
            <a:ext cx="0" cy="856102"/>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949DFD9B-8AE9-0CD1-E832-A68FD054E51D}"/>
              </a:ext>
            </a:extLst>
          </p:cNvPr>
          <p:cNvSpPr txBox="1"/>
          <p:nvPr/>
        </p:nvSpPr>
        <p:spPr>
          <a:xfrm>
            <a:off x="446568" y="1446568"/>
            <a:ext cx="962752" cy="307777"/>
          </a:xfrm>
          <a:prstGeom prst="rect">
            <a:avLst/>
          </a:prstGeom>
          <a:noFill/>
        </p:spPr>
        <p:txBody>
          <a:bodyPr wrap="square" rtlCol="0">
            <a:spAutoFit/>
          </a:bodyPr>
          <a:lstStyle/>
          <a:p>
            <a:r>
              <a:rPr lang="en-US" b="1" dirty="0">
                <a:solidFill>
                  <a:schemeClr val="bg2"/>
                </a:solidFill>
                <a:latin typeface="Oswald" pitchFamily="2" charset="77"/>
              </a:rPr>
              <a:t>Scarcity</a:t>
            </a:r>
          </a:p>
        </p:txBody>
      </p:sp>
      <p:sp>
        <p:nvSpPr>
          <p:cNvPr id="56" name="TextBox 55">
            <a:extLst>
              <a:ext uri="{FF2B5EF4-FFF2-40B4-BE49-F238E27FC236}">
                <a16:creationId xmlns:a16="http://schemas.microsoft.com/office/drawing/2014/main" id="{561914B2-12F8-3337-BB8C-30BADEA24256}"/>
              </a:ext>
            </a:extLst>
          </p:cNvPr>
          <p:cNvSpPr txBox="1"/>
          <p:nvPr/>
        </p:nvSpPr>
        <p:spPr>
          <a:xfrm>
            <a:off x="3104579" y="1488726"/>
            <a:ext cx="962752" cy="307777"/>
          </a:xfrm>
          <a:prstGeom prst="rect">
            <a:avLst/>
          </a:prstGeom>
          <a:noFill/>
        </p:spPr>
        <p:txBody>
          <a:bodyPr wrap="square" rtlCol="0">
            <a:spAutoFit/>
          </a:bodyPr>
          <a:lstStyle/>
          <a:p>
            <a:r>
              <a:rPr lang="en-US" b="1" dirty="0">
                <a:solidFill>
                  <a:schemeClr val="bg2"/>
                </a:solidFill>
                <a:latin typeface="Oswald" pitchFamily="2" charset="77"/>
              </a:rPr>
              <a:t>Surplus</a:t>
            </a:r>
          </a:p>
        </p:txBody>
      </p:sp>
      <p:sp>
        <p:nvSpPr>
          <p:cNvPr id="60" name="TextBox 59">
            <a:extLst>
              <a:ext uri="{FF2B5EF4-FFF2-40B4-BE49-F238E27FC236}">
                <a16:creationId xmlns:a16="http://schemas.microsoft.com/office/drawing/2014/main" id="{9B8C408E-46A2-3348-5049-EBBF4FDE0F40}"/>
              </a:ext>
            </a:extLst>
          </p:cNvPr>
          <p:cNvSpPr txBox="1"/>
          <p:nvPr/>
        </p:nvSpPr>
        <p:spPr>
          <a:xfrm>
            <a:off x="166104" y="4537251"/>
            <a:ext cx="1702457" cy="307777"/>
          </a:xfrm>
          <a:prstGeom prst="rect">
            <a:avLst/>
          </a:prstGeom>
          <a:noFill/>
        </p:spPr>
        <p:txBody>
          <a:bodyPr wrap="square" rtlCol="0">
            <a:spAutoFit/>
          </a:bodyPr>
          <a:lstStyle/>
          <a:p>
            <a:r>
              <a:rPr lang="en-US" b="1" i="0" dirty="0">
                <a:solidFill>
                  <a:schemeClr val="bg2"/>
                </a:solidFill>
                <a:effectLst/>
                <a:latin typeface="Oswald" pitchFamily="2" charset="77"/>
              </a:rPr>
              <a:t>High Ending Stocks</a:t>
            </a:r>
            <a:endParaRPr lang="en-US" b="1" dirty="0">
              <a:solidFill>
                <a:schemeClr val="bg2"/>
              </a:solidFill>
              <a:latin typeface="Oswald" pitchFamily="2" charset="77"/>
            </a:endParaRPr>
          </a:p>
        </p:txBody>
      </p:sp>
      <p:sp>
        <p:nvSpPr>
          <p:cNvPr id="61" name="TextBox 60">
            <a:extLst>
              <a:ext uri="{FF2B5EF4-FFF2-40B4-BE49-F238E27FC236}">
                <a16:creationId xmlns:a16="http://schemas.microsoft.com/office/drawing/2014/main" id="{19346AFF-1ECA-A309-7B7D-2E8D91E0A127}"/>
              </a:ext>
            </a:extLst>
          </p:cNvPr>
          <p:cNvSpPr txBox="1"/>
          <p:nvPr/>
        </p:nvSpPr>
        <p:spPr>
          <a:xfrm>
            <a:off x="3104579" y="4540534"/>
            <a:ext cx="1702457" cy="307777"/>
          </a:xfrm>
          <a:prstGeom prst="rect">
            <a:avLst/>
          </a:prstGeom>
          <a:noFill/>
        </p:spPr>
        <p:txBody>
          <a:bodyPr wrap="square" rtlCol="0">
            <a:spAutoFit/>
          </a:bodyPr>
          <a:lstStyle/>
          <a:p>
            <a:r>
              <a:rPr lang="en-US" b="1" i="0" dirty="0">
                <a:solidFill>
                  <a:schemeClr val="bg2"/>
                </a:solidFill>
                <a:effectLst/>
                <a:latin typeface="Oswald" pitchFamily="2" charset="77"/>
              </a:rPr>
              <a:t>High Ending Stocks</a:t>
            </a:r>
            <a:endParaRPr lang="en-US" b="1" dirty="0">
              <a:solidFill>
                <a:schemeClr val="bg2"/>
              </a:solidFill>
              <a:latin typeface="Oswald" pitchFamily="2" charset="77"/>
            </a:endParaRPr>
          </a:p>
        </p:txBody>
      </p:sp>
      <p:pic>
        <p:nvPicPr>
          <p:cNvPr id="62" name="Picture 61" descr="A black and white square&#10;&#10;Description automatically generated">
            <a:extLst>
              <a:ext uri="{FF2B5EF4-FFF2-40B4-BE49-F238E27FC236}">
                <a16:creationId xmlns:a16="http://schemas.microsoft.com/office/drawing/2014/main" id="{D0F914BC-2988-B42E-3A38-E881F2FD160E}"/>
              </a:ext>
            </a:extLst>
          </p:cNvPr>
          <p:cNvPicPr>
            <a:picLocks noChangeAspect="1"/>
          </p:cNvPicPr>
          <p:nvPr/>
        </p:nvPicPr>
        <p:blipFill>
          <a:blip r:embed="rId9"/>
          <a:stretch>
            <a:fillRect/>
          </a:stretch>
        </p:blipFill>
        <p:spPr>
          <a:xfrm>
            <a:off x="-395811" y="-80547"/>
            <a:ext cx="9935621" cy="789642"/>
          </a:xfrm>
          <a:prstGeom prst="rect">
            <a:avLst/>
          </a:prstGeom>
        </p:spPr>
      </p:pic>
      <p:grpSp>
        <p:nvGrpSpPr>
          <p:cNvPr id="5138" name="Google Shape;7822;p83">
            <a:extLst>
              <a:ext uri="{FF2B5EF4-FFF2-40B4-BE49-F238E27FC236}">
                <a16:creationId xmlns:a16="http://schemas.microsoft.com/office/drawing/2014/main" id="{6EE30538-D706-B0E8-B056-B299C9F611EB}"/>
              </a:ext>
            </a:extLst>
          </p:cNvPr>
          <p:cNvGrpSpPr/>
          <p:nvPr/>
        </p:nvGrpSpPr>
        <p:grpSpPr>
          <a:xfrm>
            <a:off x="500548" y="179591"/>
            <a:ext cx="356176" cy="355051"/>
            <a:chOff x="-47524975" y="3569100"/>
            <a:chExt cx="300875" cy="299925"/>
          </a:xfrm>
          <a:solidFill>
            <a:schemeClr val="tx1">
              <a:lumMod val="10000"/>
            </a:schemeClr>
          </a:solidFill>
        </p:grpSpPr>
        <p:sp>
          <p:nvSpPr>
            <p:cNvPr id="5139" name="Google Shape;7823;p83">
              <a:extLst>
                <a:ext uri="{FF2B5EF4-FFF2-40B4-BE49-F238E27FC236}">
                  <a16:creationId xmlns:a16="http://schemas.microsoft.com/office/drawing/2014/main" id="{D285FD6E-25F7-DFAA-6FF3-53CE4B6D6CFD}"/>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40" name="Google Shape;7824;p83">
              <a:extLst>
                <a:ext uri="{FF2B5EF4-FFF2-40B4-BE49-F238E27FC236}">
                  <a16:creationId xmlns:a16="http://schemas.microsoft.com/office/drawing/2014/main" id="{09EEE70E-4C6E-2D53-D90B-B350CF5DB9D2}"/>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41" name="Google Shape;7825;p83">
              <a:extLst>
                <a:ext uri="{FF2B5EF4-FFF2-40B4-BE49-F238E27FC236}">
                  <a16:creationId xmlns:a16="http://schemas.microsoft.com/office/drawing/2014/main" id="{90F7101B-9649-8691-C4E5-7DCF91A85967}"/>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42" name="Google Shape;7826;p83">
              <a:extLst>
                <a:ext uri="{FF2B5EF4-FFF2-40B4-BE49-F238E27FC236}">
                  <a16:creationId xmlns:a16="http://schemas.microsoft.com/office/drawing/2014/main" id="{EF027A4F-B769-64BD-1E2F-D36553962A40}"/>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43" name="Google Shape;7827;p83">
              <a:extLst>
                <a:ext uri="{FF2B5EF4-FFF2-40B4-BE49-F238E27FC236}">
                  <a16:creationId xmlns:a16="http://schemas.microsoft.com/office/drawing/2014/main" id="{A220CE20-2E9E-B811-6708-524FA27DA5D6}"/>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5146" name="TextBox 5145">
            <a:extLst>
              <a:ext uri="{FF2B5EF4-FFF2-40B4-BE49-F238E27FC236}">
                <a16:creationId xmlns:a16="http://schemas.microsoft.com/office/drawing/2014/main" id="{2FAF51E4-7045-B42D-21FE-E67A0C6DDBB8}"/>
              </a:ext>
            </a:extLst>
          </p:cNvPr>
          <p:cNvSpPr txBox="1"/>
          <p:nvPr/>
        </p:nvSpPr>
        <p:spPr>
          <a:xfrm>
            <a:off x="-168373" y="67647"/>
            <a:ext cx="6026167" cy="523220"/>
          </a:xfrm>
          <a:prstGeom prst="rect">
            <a:avLst/>
          </a:prstGeom>
          <a:noFill/>
        </p:spPr>
        <p:txBody>
          <a:bodyPr wrap="square" rtlCol="0">
            <a:spAutoFit/>
          </a:bodyPr>
          <a:lstStyle/>
          <a:p>
            <a:pPr algn="ctr"/>
            <a:r>
              <a:rPr lang="en-US" sz="2800" b="1" dirty="0">
                <a:solidFill>
                  <a:schemeClr val="bg2"/>
                </a:solidFill>
                <a:latin typeface="Oswald" pitchFamily="2" charset="77"/>
              </a:rPr>
              <a:t>RESEARCH QUESTION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body" idx="1"/>
          </p:nvPr>
        </p:nvSpPr>
        <p:spPr>
          <a:xfrm>
            <a:off x="4908176" y="795129"/>
            <a:ext cx="3559179" cy="368274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US" sz="1600" b="1" i="0" dirty="0">
                <a:solidFill>
                  <a:schemeClr val="bg2"/>
                </a:solidFill>
                <a:effectLst/>
                <a:latin typeface="Oswald" pitchFamily="2" charset="77"/>
              </a:rPr>
              <a:t>Impact of Imports on Domestic Availability and Stock Levels: Does increased domestic availability of a particular vegetable or pulse lead to decreased imports and lower ending stocks? Alternatively, do high import volumes suppress domestic production, leading to lower domestic availability and reliance on beginning stocks?</a:t>
            </a:r>
            <a:br>
              <a:rPr lang="en-US" sz="1600" b="1" dirty="0">
                <a:solidFill>
                  <a:schemeClr val="bg2"/>
                </a:solidFill>
                <a:latin typeface="Oswald" pitchFamily="2" charset="77"/>
              </a:rPr>
            </a:br>
            <a:endParaRPr dirty="0">
              <a:solidFill>
                <a:schemeClr val="bg2"/>
              </a:solidFill>
              <a:latin typeface="Oswald" pitchFamily="2" charset="77"/>
            </a:endParaRPr>
          </a:p>
        </p:txBody>
      </p:sp>
      <p:pic>
        <p:nvPicPr>
          <p:cNvPr id="5122" name="Picture 2" descr="Premium Vector | Scale icon in flat style weight balance vector  illustration on isolated background equilibrium comparison sign business  concept">
            <a:extLst>
              <a:ext uri="{FF2B5EF4-FFF2-40B4-BE49-F238E27FC236}">
                <a16:creationId xmlns:a16="http://schemas.microsoft.com/office/drawing/2014/main" id="{1507897D-1CB7-E6B7-ABB4-AF43C721E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67" t="39710" r="10204" b="18525"/>
          <a:stretch/>
        </p:blipFill>
        <p:spPr bwMode="auto">
          <a:xfrm flipH="1">
            <a:off x="1242227" y="3117740"/>
            <a:ext cx="2201723" cy="78149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black and white square&#10;&#10;Description automatically generated">
            <a:extLst>
              <a:ext uri="{FF2B5EF4-FFF2-40B4-BE49-F238E27FC236}">
                <a16:creationId xmlns:a16="http://schemas.microsoft.com/office/drawing/2014/main" id="{D0F914BC-2988-B42E-3A38-E881F2FD160E}"/>
              </a:ext>
            </a:extLst>
          </p:cNvPr>
          <p:cNvPicPr>
            <a:picLocks noChangeAspect="1"/>
          </p:cNvPicPr>
          <p:nvPr/>
        </p:nvPicPr>
        <p:blipFill>
          <a:blip r:embed="rId4"/>
          <a:stretch>
            <a:fillRect/>
          </a:stretch>
        </p:blipFill>
        <p:spPr>
          <a:xfrm>
            <a:off x="-395811" y="-55425"/>
            <a:ext cx="9935621" cy="789642"/>
          </a:xfrm>
          <a:prstGeom prst="rect">
            <a:avLst/>
          </a:prstGeom>
        </p:spPr>
      </p:pic>
      <p:grpSp>
        <p:nvGrpSpPr>
          <p:cNvPr id="5138" name="Google Shape;7822;p83">
            <a:extLst>
              <a:ext uri="{FF2B5EF4-FFF2-40B4-BE49-F238E27FC236}">
                <a16:creationId xmlns:a16="http://schemas.microsoft.com/office/drawing/2014/main" id="{6EE30538-D706-B0E8-B056-B299C9F611EB}"/>
              </a:ext>
            </a:extLst>
          </p:cNvPr>
          <p:cNvGrpSpPr/>
          <p:nvPr/>
        </p:nvGrpSpPr>
        <p:grpSpPr>
          <a:xfrm>
            <a:off x="423850" y="173895"/>
            <a:ext cx="356176" cy="355051"/>
            <a:chOff x="-47524975" y="3569100"/>
            <a:chExt cx="300875" cy="299925"/>
          </a:xfrm>
          <a:solidFill>
            <a:schemeClr val="tx1">
              <a:lumMod val="10000"/>
            </a:schemeClr>
          </a:solidFill>
        </p:grpSpPr>
        <p:sp>
          <p:nvSpPr>
            <p:cNvPr id="5139" name="Google Shape;7823;p83">
              <a:extLst>
                <a:ext uri="{FF2B5EF4-FFF2-40B4-BE49-F238E27FC236}">
                  <a16:creationId xmlns:a16="http://schemas.microsoft.com/office/drawing/2014/main" id="{D285FD6E-25F7-DFAA-6FF3-53CE4B6D6CFD}"/>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0" name="Google Shape;7824;p83">
              <a:extLst>
                <a:ext uri="{FF2B5EF4-FFF2-40B4-BE49-F238E27FC236}">
                  <a16:creationId xmlns:a16="http://schemas.microsoft.com/office/drawing/2014/main" id="{09EEE70E-4C6E-2D53-D90B-B350CF5DB9D2}"/>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1" name="Google Shape;7825;p83">
              <a:extLst>
                <a:ext uri="{FF2B5EF4-FFF2-40B4-BE49-F238E27FC236}">
                  <a16:creationId xmlns:a16="http://schemas.microsoft.com/office/drawing/2014/main" id="{90F7101B-9649-8691-C4E5-7DCF91A85967}"/>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2" name="Google Shape;7826;p83">
              <a:extLst>
                <a:ext uri="{FF2B5EF4-FFF2-40B4-BE49-F238E27FC236}">
                  <a16:creationId xmlns:a16="http://schemas.microsoft.com/office/drawing/2014/main" id="{EF027A4F-B769-64BD-1E2F-D36553962A40}"/>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3" name="Google Shape;7827;p83">
              <a:extLst>
                <a:ext uri="{FF2B5EF4-FFF2-40B4-BE49-F238E27FC236}">
                  <a16:creationId xmlns:a16="http://schemas.microsoft.com/office/drawing/2014/main" id="{A220CE20-2E9E-B811-6708-524FA27DA5D6}"/>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grpSp>
      <p:sp>
        <p:nvSpPr>
          <p:cNvPr id="5146" name="TextBox 5145">
            <a:extLst>
              <a:ext uri="{FF2B5EF4-FFF2-40B4-BE49-F238E27FC236}">
                <a16:creationId xmlns:a16="http://schemas.microsoft.com/office/drawing/2014/main" id="{2FAF51E4-7045-B42D-21FE-E67A0C6DDBB8}"/>
              </a:ext>
            </a:extLst>
          </p:cNvPr>
          <p:cNvSpPr txBox="1"/>
          <p:nvPr/>
        </p:nvSpPr>
        <p:spPr>
          <a:xfrm>
            <a:off x="-354637" y="121321"/>
            <a:ext cx="6026167" cy="523220"/>
          </a:xfrm>
          <a:prstGeom prst="rect">
            <a:avLst/>
          </a:prstGeom>
          <a:noFill/>
        </p:spPr>
        <p:txBody>
          <a:bodyPr wrap="square" rtlCol="0">
            <a:spAutoFit/>
          </a:bodyPr>
          <a:lstStyle/>
          <a:p>
            <a:pPr algn="ctr"/>
            <a:r>
              <a:rPr lang="en-US" sz="2800" b="1" dirty="0">
                <a:solidFill>
                  <a:schemeClr val="bg2"/>
                </a:solidFill>
                <a:latin typeface="Oswald" pitchFamily="2" charset="77"/>
              </a:rPr>
              <a:t>RESEARCH QUESTION -2</a:t>
            </a:r>
          </a:p>
        </p:txBody>
      </p:sp>
      <p:sp>
        <p:nvSpPr>
          <p:cNvPr id="3" name="TextBox 2">
            <a:extLst>
              <a:ext uri="{FF2B5EF4-FFF2-40B4-BE49-F238E27FC236}">
                <a16:creationId xmlns:a16="http://schemas.microsoft.com/office/drawing/2014/main" id="{8B701A36-5B24-A95F-B820-57C20AB4C905}"/>
              </a:ext>
            </a:extLst>
          </p:cNvPr>
          <p:cNvSpPr txBox="1"/>
          <p:nvPr/>
        </p:nvSpPr>
        <p:spPr>
          <a:xfrm>
            <a:off x="5937" y="1930600"/>
            <a:ext cx="1617674" cy="430887"/>
          </a:xfrm>
          <a:prstGeom prst="rect">
            <a:avLst/>
          </a:prstGeom>
          <a:noFill/>
        </p:spPr>
        <p:txBody>
          <a:bodyPr wrap="square">
            <a:spAutoFit/>
          </a:bodyPr>
          <a:lstStyle/>
          <a:p>
            <a:r>
              <a:rPr lang="en-US" sz="1100" b="1" i="0" dirty="0">
                <a:solidFill>
                  <a:schemeClr val="bg2"/>
                </a:solidFill>
                <a:effectLst/>
                <a:latin typeface="Oswald" pitchFamily="2" charset="77"/>
              </a:rPr>
              <a:t>Domestic Production &amp; Availability</a:t>
            </a:r>
            <a:endParaRPr lang="en-US" sz="1100" dirty="0">
              <a:solidFill>
                <a:schemeClr val="bg2"/>
              </a:solidFill>
              <a:latin typeface="Oswald" pitchFamily="2" charset="77"/>
            </a:endParaRPr>
          </a:p>
        </p:txBody>
      </p:sp>
      <p:sp>
        <p:nvSpPr>
          <p:cNvPr id="5" name="TextBox 4">
            <a:extLst>
              <a:ext uri="{FF2B5EF4-FFF2-40B4-BE49-F238E27FC236}">
                <a16:creationId xmlns:a16="http://schemas.microsoft.com/office/drawing/2014/main" id="{7016E955-FAD6-2050-BAC1-04ED6B9AAF6E}"/>
              </a:ext>
            </a:extLst>
          </p:cNvPr>
          <p:cNvSpPr txBox="1"/>
          <p:nvPr/>
        </p:nvSpPr>
        <p:spPr>
          <a:xfrm>
            <a:off x="1715480" y="3885785"/>
            <a:ext cx="1445709" cy="261610"/>
          </a:xfrm>
          <a:prstGeom prst="rect">
            <a:avLst/>
          </a:prstGeom>
          <a:noFill/>
        </p:spPr>
        <p:txBody>
          <a:bodyPr wrap="square">
            <a:spAutoFit/>
          </a:bodyPr>
          <a:lstStyle/>
          <a:p>
            <a:r>
              <a:rPr lang="en-US" sz="1100" b="1" i="0" dirty="0">
                <a:solidFill>
                  <a:schemeClr val="bg2"/>
                </a:solidFill>
                <a:effectLst/>
                <a:latin typeface="Oswald" pitchFamily="2" charset="77"/>
              </a:rPr>
              <a:t>Finding The balance</a:t>
            </a:r>
            <a:endParaRPr lang="en-US" sz="1100" dirty="0">
              <a:solidFill>
                <a:schemeClr val="bg2"/>
              </a:solidFill>
              <a:latin typeface="Oswald" pitchFamily="2" charset="77"/>
            </a:endParaRPr>
          </a:p>
        </p:txBody>
      </p:sp>
      <p:sp>
        <p:nvSpPr>
          <p:cNvPr id="7" name="TextBox 6">
            <a:extLst>
              <a:ext uri="{FF2B5EF4-FFF2-40B4-BE49-F238E27FC236}">
                <a16:creationId xmlns:a16="http://schemas.microsoft.com/office/drawing/2014/main" id="{A1667370-F5A3-AD5E-3B8B-A10AB7D1724E}"/>
              </a:ext>
            </a:extLst>
          </p:cNvPr>
          <p:cNvSpPr txBox="1"/>
          <p:nvPr/>
        </p:nvSpPr>
        <p:spPr>
          <a:xfrm>
            <a:off x="3237931" y="4653494"/>
            <a:ext cx="1470905" cy="261610"/>
          </a:xfrm>
          <a:prstGeom prst="rect">
            <a:avLst/>
          </a:prstGeom>
          <a:noFill/>
        </p:spPr>
        <p:txBody>
          <a:bodyPr wrap="square">
            <a:spAutoFit/>
          </a:bodyPr>
          <a:lstStyle/>
          <a:p>
            <a:r>
              <a:rPr lang="en-US" sz="1100" b="1" i="0" dirty="0">
                <a:solidFill>
                  <a:schemeClr val="bg2"/>
                </a:solidFill>
                <a:effectLst/>
                <a:latin typeface="Oswald" pitchFamily="2" charset="77"/>
              </a:rPr>
              <a:t>High Import Volumes</a:t>
            </a:r>
            <a:endParaRPr lang="en-US" sz="1100" dirty="0">
              <a:solidFill>
                <a:schemeClr val="bg2"/>
              </a:solidFill>
              <a:latin typeface="Oswald" pitchFamily="2" charset="77"/>
            </a:endParaRPr>
          </a:p>
        </p:txBody>
      </p:sp>
      <p:sp>
        <p:nvSpPr>
          <p:cNvPr id="10" name="TextBox 9">
            <a:extLst>
              <a:ext uri="{FF2B5EF4-FFF2-40B4-BE49-F238E27FC236}">
                <a16:creationId xmlns:a16="http://schemas.microsoft.com/office/drawing/2014/main" id="{65337A93-3B6E-801C-CA36-0DC5526A92DC}"/>
              </a:ext>
            </a:extLst>
          </p:cNvPr>
          <p:cNvSpPr txBox="1"/>
          <p:nvPr/>
        </p:nvSpPr>
        <p:spPr>
          <a:xfrm>
            <a:off x="910329" y="2966652"/>
            <a:ext cx="1748118" cy="261610"/>
          </a:xfrm>
          <a:prstGeom prst="rect">
            <a:avLst/>
          </a:prstGeom>
          <a:noFill/>
        </p:spPr>
        <p:txBody>
          <a:bodyPr wrap="square">
            <a:spAutoFit/>
          </a:bodyPr>
          <a:lstStyle/>
          <a:p>
            <a:r>
              <a:rPr lang="en-US" sz="1100" b="1" i="0" dirty="0">
                <a:solidFill>
                  <a:schemeClr val="bg2"/>
                </a:solidFill>
                <a:effectLst/>
                <a:latin typeface="Oswald" pitchFamily="2" charset="77"/>
                <a:cs typeface="Calibri" panose="020F0502020204030204" pitchFamily="34" charset="0"/>
              </a:rPr>
              <a:t>Domestic Availability</a:t>
            </a:r>
            <a:endParaRPr lang="en-US" sz="1100" b="1" dirty="0">
              <a:solidFill>
                <a:schemeClr val="bg2"/>
              </a:solidFill>
              <a:latin typeface="Oswald" pitchFamily="2" charset="77"/>
              <a:cs typeface="Calibri" panose="020F0502020204030204" pitchFamily="34" charset="0"/>
            </a:endParaRPr>
          </a:p>
        </p:txBody>
      </p:sp>
      <p:sp>
        <p:nvSpPr>
          <p:cNvPr id="12" name="TextBox 11">
            <a:extLst>
              <a:ext uri="{FF2B5EF4-FFF2-40B4-BE49-F238E27FC236}">
                <a16:creationId xmlns:a16="http://schemas.microsoft.com/office/drawing/2014/main" id="{54AF902A-89D9-E3DE-BF2A-21EDE8A383B6}"/>
              </a:ext>
            </a:extLst>
          </p:cNvPr>
          <p:cNvSpPr txBox="1"/>
          <p:nvPr/>
        </p:nvSpPr>
        <p:spPr>
          <a:xfrm>
            <a:off x="2788527" y="3164197"/>
            <a:ext cx="766482" cy="261610"/>
          </a:xfrm>
          <a:prstGeom prst="rect">
            <a:avLst/>
          </a:prstGeom>
          <a:noFill/>
        </p:spPr>
        <p:txBody>
          <a:bodyPr wrap="square">
            <a:spAutoFit/>
          </a:bodyPr>
          <a:lstStyle/>
          <a:p>
            <a:r>
              <a:rPr lang="en-US" sz="1100" b="1" i="0" dirty="0">
                <a:solidFill>
                  <a:schemeClr val="bg2"/>
                </a:solidFill>
                <a:effectLst/>
                <a:latin typeface="Oswald" pitchFamily="2" charset="77"/>
              </a:rPr>
              <a:t>Imports</a:t>
            </a:r>
            <a:endParaRPr lang="en-US" sz="1100" b="1" dirty="0">
              <a:solidFill>
                <a:schemeClr val="bg2"/>
              </a:solidFill>
              <a:latin typeface="Oswald" pitchFamily="2" charset="77"/>
            </a:endParaRPr>
          </a:p>
        </p:txBody>
      </p:sp>
      <p:sp>
        <p:nvSpPr>
          <p:cNvPr id="14" name="TextBox 13">
            <a:extLst>
              <a:ext uri="{FF2B5EF4-FFF2-40B4-BE49-F238E27FC236}">
                <a16:creationId xmlns:a16="http://schemas.microsoft.com/office/drawing/2014/main" id="{D7C5A28C-4603-3290-31F7-803704DB00A5}"/>
              </a:ext>
            </a:extLst>
          </p:cNvPr>
          <p:cNvSpPr txBox="1"/>
          <p:nvPr/>
        </p:nvSpPr>
        <p:spPr>
          <a:xfrm>
            <a:off x="1782181" y="878534"/>
            <a:ext cx="1271707" cy="261610"/>
          </a:xfrm>
          <a:prstGeom prst="rect">
            <a:avLst/>
          </a:prstGeom>
          <a:noFill/>
        </p:spPr>
        <p:txBody>
          <a:bodyPr wrap="square">
            <a:spAutoFit/>
          </a:bodyPr>
          <a:lstStyle/>
          <a:p>
            <a:r>
              <a:rPr lang="en-US" sz="1100" b="1" i="0" dirty="0">
                <a:solidFill>
                  <a:schemeClr val="bg2"/>
                </a:solidFill>
                <a:effectLst/>
                <a:latin typeface="Oswald" pitchFamily="2" charset="77"/>
                <a:cs typeface="Calibri" panose="020F0502020204030204" pitchFamily="34" charset="0"/>
              </a:rPr>
              <a:t>Ending Stocks</a:t>
            </a:r>
            <a:endParaRPr lang="en-US" sz="1100" b="1" dirty="0">
              <a:solidFill>
                <a:schemeClr val="bg2"/>
              </a:solidFill>
              <a:latin typeface="Oswald" pitchFamily="2" charset="77"/>
              <a:cs typeface="Calibri" panose="020F0502020204030204" pitchFamily="34" charset="0"/>
            </a:endParaRPr>
          </a:p>
        </p:txBody>
      </p:sp>
      <p:cxnSp>
        <p:nvCxnSpPr>
          <p:cNvPr id="15" name="Straight Arrow Connector 14">
            <a:extLst>
              <a:ext uri="{FF2B5EF4-FFF2-40B4-BE49-F238E27FC236}">
                <a16:creationId xmlns:a16="http://schemas.microsoft.com/office/drawing/2014/main" id="{96C4BCFA-BF16-E772-3CE8-463A8259AA1A}"/>
              </a:ext>
            </a:extLst>
          </p:cNvPr>
          <p:cNvCxnSpPr>
            <a:cxnSpLocks/>
          </p:cNvCxnSpPr>
          <p:nvPr/>
        </p:nvCxnSpPr>
        <p:spPr>
          <a:xfrm flipV="1">
            <a:off x="1500338" y="1169073"/>
            <a:ext cx="515329" cy="1784348"/>
          </a:xfrm>
          <a:prstGeom prst="straightConnector1">
            <a:avLst/>
          </a:prstGeom>
          <a:ln>
            <a:solidFill>
              <a:schemeClr val="tx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DDC79CD-F3B9-5FB0-8F6B-4979EECFB7DE}"/>
              </a:ext>
            </a:extLst>
          </p:cNvPr>
          <p:cNvCxnSpPr>
            <a:cxnSpLocks/>
          </p:cNvCxnSpPr>
          <p:nvPr/>
        </p:nvCxnSpPr>
        <p:spPr>
          <a:xfrm flipH="1" flipV="1">
            <a:off x="2566615" y="1163372"/>
            <a:ext cx="492117" cy="2040445"/>
          </a:xfrm>
          <a:prstGeom prst="straightConnector1">
            <a:avLst/>
          </a:prstGeom>
          <a:ln>
            <a:solidFill>
              <a:schemeClr val="tx1">
                <a:lumMod val="10000"/>
              </a:schemeClr>
            </a:solidFill>
            <a:tailEnd type="triangle"/>
          </a:ln>
        </p:spPr>
        <p:style>
          <a:lnRef idx="2">
            <a:schemeClr val="dk1"/>
          </a:lnRef>
          <a:fillRef idx="0">
            <a:schemeClr val="dk1"/>
          </a:fillRef>
          <a:effectRef idx="1">
            <a:schemeClr val="dk1"/>
          </a:effectRef>
          <a:fontRef idx="minor">
            <a:schemeClr val="tx1"/>
          </a:fontRef>
        </p:style>
      </p:cxnSp>
      <p:pic>
        <p:nvPicPr>
          <p:cNvPr id="25" name="Picture 2" descr="Farmers market vendor 1630669 Vector Art at Vecteezy">
            <a:extLst>
              <a:ext uri="{FF2B5EF4-FFF2-40B4-BE49-F238E27FC236}">
                <a16:creationId xmlns:a16="http://schemas.microsoft.com/office/drawing/2014/main" id="{8F1A8A16-9690-2D93-5AAD-398F552225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13" t="9785" r="7222" b="5323"/>
          <a:stretch/>
        </p:blipFill>
        <p:spPr bwMode="auto">
          <a:xfrm>
            <a:off x="90911" y="920728"/>
            <a:ext cx="1228221" cy="789642"/>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BD1F6B6F-D782-F25F-7C5B-C51900370AE1}"/>
              </a:ext>
            </a:extLst>
          </p:cNvPr>
          <p:cNvSpPr/>
          <p:nvPr/>
        </p:nvSpPr>
        <p:spPr>
          <a:xfrm>
            <a:off x="5937" y="765829"/>
            <a:ext cx="1548179" cy="1149023"/>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27" name="Picture 8" descr="Container ship Vectors &amp; Illustrations for Free Download | Freepik">
            <a:extLst>
              <a:ext uri="{FF2B5EF4-FFF2-40B4-BE49-F238E27FC236}">
                <a16:creationId xmlns:a16="http://schemas.microsoft.com/office/drawing/2014/main" id="{39DD5993-2916-4EAB-0D60-C4FE82B36E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33" t="7785" r="3394" b="7539"/>
          <a:stretch/>
        </p:blipFill>
        <p:spPr bwMode="auto">
          <a:xfrm>
            <a:off x="3356001" y="3608820"/>
            <a:ext cx="1118606" cy="101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6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body" idx="1"/>
          </p:nvPr>
        </p:nvSpPr>
        <p:spPr>
          <a:xfrm>
            <a:off x="5129556" y="911846"/>
            <a:ext cx="3337800" cy="129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US" sz="1600" b="1" dirty="0">
                <a:solidFill>
                  <a:schemeClr val="bg2"/>
                </a:solidFill>
                <a:latin typeface="Oswald" pitchFamily="2" charset="77"/>
              </a:rPr>
              <a:t>Spoilage and Storage Efficiency:</a:t>
            </a:r>
            <a:br>
              <a:rPr lang="en-US" sz="1600" b="1" dirty="0">
                <a:solidFill>
                  <a:schemeClr val="bg2"/>
                </a:solidFill>
                <a:latin typeface="Oswald" pitchFamily="2" charset="77"/>
              </a:rPr>
            </a:br>
            <a:r>
              <a:rPr lang="en-US" sz="1600" b="1" dirty="0">
                <a:solidFill>
                  <a:schemeClr val="bg2"/>
                </a:solidFill>
                <a:latin typeface="Oswald" pitchFamily="2" charset="77"/>
              </a:rPr>
              <a:t>Is there a relationship between the type of vegetable/pulse (fresh, canned, frozen) and the difference between beginning and ending stocks?  Do vegetables with shorter shelf life (fresh) show higher ending stock depletion compared to canned or frozen options?</a:t>
            </a:r>
            <a:endParaRPr dirty="0">
              <a:solidFill>
                <a:schemeClr val="bg2"/>
              </a:solidFill>
              <a:latin typeface="Oswald" pitchFamily="2" charset="77"/>
            </a:endParaRPr>
          </a:p>
        </p:txBody>
      </p:sp>
      <p:pic>
        <p:nvPicPr>
          <p:cNvPr id="62" name="Picture 61" descr="A black and white square&#10;&#10;Description automatically generated">
            <a:extLst>
              <a:ext uri="{FF2B5EF4-FFF2-40B4-BE49-F238E27FC236}">
                <a16:creationId xmlns:a16="http://schemas.microsoft.com/office/drawing/2014/main" id="{D0F914BC-2988-B42E-3A38-E881F2FD160E}"/>
              </a:ext>
            </a:extLst>
          </p:cNvPr>
          <p:cNvPicPr>
            <a:picLocks noChangeAspect="1"/>
          </p:cNvPicPr>
          <p:nvPr/>
        </p:nvPicPr>
        <p:blipFill>
          <a:blip r:embed="rId3"/>
          <a:stretch>
            <a:fillRect/>
          </a:stretch>
        </p:blipFill>
        <p:spPr>
          <a:xfrm>
            <a:off x="-395811" y="-56359"/>
            <a:ext cx="9935621" cy="789642"/>
          </a:xfrm>
          <a:prstGeom prst="rect">
            <a:avLst/>
          </a:prstGeom>
        </p:spPr>
      </p:pic>
      <p:grpSp>
        <p:nvGrpSpPr>
          <p:cNvPr id="5138" name="Google Shape;7822;p83">
            <a:extLst>
              <a:ext uri="{FF2B5EF4-FFF2-40B4-BE49-F238E27FC236}">
                <a16:creationId xmlns:a16="http://schemas.microsoft.com/office/drawing/2014/main" id="{6EE30538-D706-B0E8-B056-B299C9F611EB}"/>
              </a:ext>
            </a:extLst>
          </p:cNvPr>
          <p:cNvGrpSpPr/>
          <p:nvPr/>
        </p:nvGrpSpPr>
        <p:grpSpPr>
          <a:xfrm>
            <a:off x="231220" y="188365"/>
            <a:ext cx="356176" cy="355051"/>
            <a:chOff x="-47524975" y="3569100"/>
            <a:chExt cx="300875" cy="299925"/>
          </a:xfrm>
          <a:solidFill>
            <a:schemeClr val="tx1">
              <a:lumMod val="10000"/>
            </a:schemeClr>
          </a:solidFill>
        </p:grpSpPr>
        <p:sp>
          <p:nvSpPr>
            <p:cNvPr id="5139" name="Google Shape;7823;p83">
              <a:extLst>
                <a:ext uri="{FF2B5EF4-FFF2-40B4-BE49-F238E27FC236}">
                  <a16:creationId xmlns:a16="http://schemas.microsoft.com/office/drawing/2014/main" id="{D285FD6E-25F7-DFAA-6FF3-53CE4B6D6CFD}"/>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0" name="Google Shape;7824;p83">
              <a:extLst>
                <a:ext uri="{FF2B5EF4-FFF2-40B4-BE49-F238E27FC236}">
                  <a16:creationId xmlns:a16="http://schemas.microsoft.com/office/drawing/2014/main" id="{09EEE70E-4C6E-2D53-D90B-B350CF5DB9D2}"/>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1" name="Google Shape;7825;p83">
              <a:extLst>
                <a:ext uri="{FF2B5EF4-FFF2-40B4-BE49-F238E27FC236}">
                  <a16:creationId xmlns:a16="http://schemas.microsoft.com/office/drawing/2014/main" id="{90F7101B-9649-8691-C4E5-7DCF91A85967}"/>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2" name="Google Shape;7826;p83">
              <a:extLst>
                <a:ext uri="{FF2B5EF4-FFF2-40B4-BE49-F238E27FC236}">
                  <a16:creationId xmlns:a16="http://schemas.microsoft.com/office/drawing/2014/main" id="{EF027A4F-B769-64BD-1E2F-D36553962A40}"/>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sp>
          <p:nvSpPr>
            <p:cNvPr id="5143" name="Google Shape;7827;p83">
              <a:extLst>
                <a:ext uri="{FF2B5EF4-FFF2-40B4-BE49-F238E27FC236}">
                  <a16:creationId xmlns:a16="http://schemas.microsoft.com/office/drawing/2014/main" id="{A220CE20-2E9E-B811-6708-524FA27DA5D6}"/>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Oswald" pitchFamily="2" charset="77"/>
              </a:endParaRPr>
            </a:p>
          </p:txBody>
        </p:sp>
      </p:grpSp>
      <p:sp>
        <p:nvSpPr>
          <p:cNvPr id="5146" name="TextBox 5145">
            <a:extLst>
              <a:ext uri="{FF2B5EF4-FFF2-40B4-BE49-F238E27FC236}">
                <a16:creationId xmlns:a16="http://schemas.microsoft.com/office/drawing/2014/main" id="{2FAF51E4-7045-B42D-21FE-E67A0C6DDBB8}"/>
              </a:ext>
            </a:extLst>
          </p:cNvPr>
          <p:cNvSpPr txBox="1"/>
          <p:nvPr/>
        </p:nvSpPr>
        <p:spPr>
          <a:xfrm>
            <a:off x="-472919" y="112670"/>
            <a:ext cx="6026167" cy="523220"/>
          </a:xfrm>
          <a:prstGeom prst="rect">
            <a:avLst/>
          </a:prstGeom>
          <a:noFill/>
        </p:spPr>
        <p:txBody>
          <a:bodyPr wrap="square" rtlCol="0">
            <a:spAutoFit/>
          </a:bodyPr>
          <a:lstStyle/>
          <a:p>
            <a:pPr algn="ctr"/>
            <a:r>
              <a:rPr lang="en-US" sz="2800" b="1" dirty="0">
                <a:solidFill>
                  <a:schemeClr val="bg2"/>
                </a:solidFill>
                <a:latin typeface="Oswald" pitchFamily="2" charset="77"/>
              </a:rPr>
              <a:t>RESEARCH QUESTION -3</a:t>
            </a:r>
          </a:p>
        </p:txBody>
      </p:sp>
      <p:sp>
        <p:nvSpPr>
          <p:cNvPr id="3" name="TextBox 2">
            <a:extLst>
              <a:ext uri="{FF2B5EF4-FFF2-40B4-BE49-F238E27FC236}">
                <a16:creationId xmlns:a16="http://schemas.microsoft.com/office/drawing/2014/main" id="{AEEC7C27-92BF-77EE-A6C7-369A01587C81}"/>
              </a:ext>
            </a:extLst>
          </p:cNvPr>
          <p:cNvSpPr txBox="1"/>
          <p:nvPr/>
        </p:nvSpPr>
        <p:spPr>
          <a:xfrm>
            <a:off x="1075764" y="757958"/>
            <a:ext cx="2958353" cy="338554"/>
          </a:xfrm>
          <a:prstGeom prst="rect">
            <a:avLst/>
          </a:prstGeom>
          <a:noFill/>
        </p:spPr>
        <p:txBody>
          <a:bodyPr wrap="square">
            <a:spAutoFit/>
          </a:bodyPr>
          <a:lstStyle/>
          <a:p>
            <a:pPr algn="ctr"/>
            <a:r>
              <a:rPr lang="en-US" sz="1600" b="1" i="0" dirty="0">
                <a:solidFill>
                  <a:schemeClr val="bg2"/>
                </a:solidFill>
                <a:effectLst/>
                <a:latin typeface="Oswald" pitchFamily="2" charset="77"/>
              </a:rPr>
              <a:t>Shelf Life &amp; Stock Depletion</a:t>
            </a:r>
            <a:endParaRPr lang="en-US" sz="1600" dirty="0">
              <a:solidFill>
                <a:schemeClr val="bg2"/>
              </a:solidFill>
              <a:latin typeface="Oswald" pitchFamily="2" charset="77"/>
            </a:endParaRPr>
          </a:p>
        </p:txBody>
      </p:sp>
      <p:sp>
        <p:nvSpPr>
          <p:cNvPr id="5" name="TextBox 4">
            <a:extLst>
              <a:ext uri="{FF2B5EF4-FFF2-40B4-BE49-F238E27FC236}">
                <a16:creationId xmlns:a16="http://schemas.microsoft.com/office/drawing/2014/main" id="{69F5BCD7-E923-C6E7-DB50-3443B3D797C5}"/>
              </a:ext>
            </a:extLst>
          </p:cNvPr>
          <p:cNvSpPr txBox="1"/>
          <p:nvPr/>
        </p:nvSpPr>
        <p:spPr>
          <a:xfrm>
            <a:off x="0" y="2274692"/>
            <a:ext cx="1492624" cy="430887"/>
          </a:xfrm>
          <a:prstGeom prst="rect">
            <a:avLst/>
          </a:prstGeom>
          <a:noFill/>
        </p:spPr>
        <p:txBody>
          <a:bodyPr wrap="square">
            <a:spAutoFit/>
          </a:bodyPr>
          <a:lstStyle/>
          <a:p>
            <a:r>
              <a:rPr lang="en-US" sz="1100" b="1" i="0" dirty="0">
                <a:solidFill>
                  <a:schemeClr val="bg2"/>
                </a:solidFill>
                <a:effectLst/>
                <a:latin typeface="Oswald" pitchFamily="2" charset="77"/>
              </a:rPr>
              <a:t>Fresh Vegetables </a:t>
            </a:r>
          </a:p>
          <a:p>
            <a:r>
              <a:rPr lang="en-US" sz="1100" b="1" i="0" dirty="0">
                <a:solidFill>
                  <a:schemeClr val="bg2"/>
                </a:solidFill>
                <a:effectLst/>
                <a:latin typeface="Oswald" pitchFamily="2" charset="77"/>
              </a:rPr>
              <a:t>and Beans</a:t>
            </a:r>
            <a:endParaRPr lang="en-US" sz="1100" b="1" dirty="0">
              <a:solidFill>
                <a:schemeClr val="bg2"/>
              </a:solidFill>
              <a:latin typeface="Oswald" pitchFamily="2" charset="77"/>
            </a:endParaRPr>
          </a:p>
        </p:txBody>
      </p:sp>
      <p:sp>
        <p:nvSpPr>
          <p:cNvPr id="7" name="TextBox 6">
            <a:extLst>
              <a:ext uri="{FF2B5EF4-FFF2-40B4-BE49-F238E27FC236}">
                <a16:creationId xmlns:a16="http://schemas.microsoft.com/office/drawing/2014/main" id="{8DF6938A-06AD-F00F-63B5-8413D9254C90}"/>
              </a:ext>
            </a:extLst>
          </p:cNvPr>
          <p:cNvSpPr txBox="1"/>
          <p:nvPr/>
        </p:nvSpPr>
        <p:spPr>
          <a:xfrm>
            <a:off x="1554733" y="3298715"/>
            <a:ext cx="1653988" cy="430887"/>
          </a:xfrm>
          <a:prstGeom prst="rect">
            <a:avLst/>
          </a:prstGeom>
          <a:noFill/>
        </p:spPr>
        <p:txBody>
          <a:bodyPr wrap="square">
            <a:spAutoFit/>
          </a:bodyPr>
          <a:lstStyle/>
          <a:p>
            <a:r>
              <a:rPr lang="en-US" sz="1100" b="1" dirty="0">
                <a:solidFill>
                  <a:schemeClr val="bg2"/>
                </a:solidFill>
                <a:latin typeface="Oswald" pitchFamily="2" charset="77"/>
              </a:rPr>
              <a:t>Canned</a:t>
            </a:r>
            <a:r>
              <a:rPr lang="en-US" sz="1100" b="1" i="0" dirty="0">
                <a:solidFill>
                  <a:schemeClr val="bg2"/>
                </a:solidFill>
                <a:effectLst/>
                <a:latin typeface="Oswald" pitchFamily="2" charset="77"/>
              </a:rPr>
              <a:t> Vegetables </a:t>
            </a:r>
          </a:p>
          <a:p>
            <a:r>
              <a:rPr lang="en-US" sz="1100" b="1" i="0" dirty="0">
                <a:solidFill>
                  <a:schemeClr val="bg2"/>
                </a:solidFill>
                <a:effectLst/>
                <a:latin typeface="Oswald" pitchFamily="2" charset="77"/>
              </a:rPr>
              <a:t>and Beans</a:t>
            </a:r>
            <a:endParaRPr lang="en-US" sz="1100" b="1" dirty="0">
              <a:solidFill>
                <a:schemeClr val="bg2"/>
              </a:solidFill>
              <a:latin typeface="Oswald" pitchFamily="2" charset="77"/>
            </a:endParaRPr>
          </a:p>
        </p:txBody>
      </p:sp>
      <p:sp>
        <p:nvSpPr>
          <p:cNvPr id="9" name="TextBox 8">
            <a:extLst>
              <a:ext uri="{FF2B5EF4-FFF2-40B4-BE49-F238E27FC236}">
                <a16:creationId xmlns:a16="http://schemas.microsoft.com/office/drawing/2014/main" id="{70EEC65D-F55B-5F05-5908-8584BA6110F4}"/>
              </a:ext>
            </a:extLst>
          </p:cNvPr>
          <p:cNvSpPr txBox="1"/>
          <p:nvPr/>
        </p:nvSpPr>
        <p:spPr>
          <a:xfrm>
            <a:off x="3241794" y="3837973"/>
            <a:ext cx="1653988" cy="430887"/>
          </a:xfrm>
          <a:prstGeom prst="rect">
            <a:avLst/>
          </a:prstGeom>
          <a:noFill/>
        </p:spPr>
        <p:txBody>
          <a:bodyPr wrap="square">
            <a:spAutoFit/>
          </a:bodyPr>
          <a:lstStyle/>
          <a:p>
            <a:r>
              <a:rPr lang="en-US" sz="1100" b="1" i="0" dirty="0">
                <a:solidFill>
                  <a:schemeClr val="bg2"/>
                </a:solidFill>
                <a:effectLst/>
                <a:latin typeface="Oswald" pitchFamily="2" charset="77"/>
              </a:rPr>
              <a:t>Frozen Vegetables </a:t>
            </a:r>
          </a:p>
          <a:p>
            <a:r>
              <a:rPr lang="en-US" sz="1100" b="1" i="0" dirty="0">
                <a:solidFill>
                  <a:schemeClr val="bg2"/>
                </a:solidFill>
                <a:effectLst/>
                <a:latin typeface="Oswald" pitchFamily="2" charset="77"/>
              </a:rPr>
              <a:t>and Beans</a:t>
            </a:r>
            <a:endParaRPr lang="en-US" sz="1100" b="1" dirty="0">
              <a:solidFill>
                <a:schemeClr val="bg2"/>
              </a:solidFill>
              <a:latin typeface="Oswald" pitchFamily="2" charset="77"/>
            </a:endParaRPr>
          </a:p>
        </p:txBody>
      </p:sp>
      <p:sp>
        <p:nvSpPr>
          <p:cNvPr id="11" name="TextBox 10">
            <a:extLst>
              <a:ext uri="{FF2B5EF4-FFF2-40B4-BE49-F238E27FC236}">
                <a16:creationId xmlns:a16="http://schemas.microsoft.com/office/drawing/2014/main" id="{D12BD241-F67E-5262-B3DF-CABFABF09BD0}"/>
              </a:ext>
            </a:extLst>
          </p:cNvPr>
          <p:cNvSpPr txBox="1"/>
          <p:nvPr/>
        </p:nvSpPr>
        <p:spPr>
          <a:xfrm>
            <a:off x="1204470" y="4440834"/>
            <a:ext cx="2487706" cy="338554"/>
          </a:xfrm>
          <a:prstGeom prst="rect">
            <a:avLst/>
          </a:prstGeom>
          <a:noFill/>
        </p:spPr>
        <p:txBody>
          <a:bodyPr wrap="square">
            <a:spAutoFit/>
          </a:bodyPr>
          <a:lstStyle/>
          <a:p>
            <a:pPr algn="ctr"/>
            <a:r>
              <a:rPr lang="en-US" sz="1600" b="1" i="0" u="sng" dirty="0">
                <a:solidFill>
                  <a:schemeClr val="bg2"/>
                </a:solidFill>
                <a:effectLst/>
                <a:latin typeface="Oswald" pitchFamily="2" charset="77"/>
              </a:rPr>
              <a:t>Fresh vs. </a:t>
            </a:r>
            <a:r>
              <a:rPr lang="en-US" sz="1600" b="1" u="sng" dirty="0">
                <a:solidFill>
                  <a:schemeClr val="bg2"/>
                </a:solidFill>
                <a:latin typeface="Oswald" pitchFamily="2" charset="77"/>
              </a:rPr>
              <a:t>Canned </a:t>
            </a:r>
            <a:r>
              <a:rPr lang="en-US" sz="1600" b="1" i="0" u="sng" dirty="0">
                <a:solidFill>
                  <a:schemeClr val="bg2"/>
                </a:solidFill>
                <a:effectLst/>
                <a:latin typeface="Oswald" pitchFamily="2" charset="77"/>
              </a:rPr>
              <a:t>vs. Frozen </a:t>
            </a:r>
            <a:endParaRPr lang="en-US" sz="1600" u="sng" dirty="0">
              <a:solidFill>
                <a:schemeClr val="bg2"/>
              </a:solidFill>
              <a:latin typeface="Oswald" pitchFamily="2" charset="77"/>
            </a:endParaRPr>
          </a:p>
        </p:txBody>
      </p:sp>
      <p:pic>
        <p:nvPicPr>
          <p:cNvPr id="12" name="Picture 4" descr="Premium Vector | Canned food vegetable isolated">
            <a:extLst>
              <a:ext uri="{FF2B5EF4-FFF2-40B4-BE49-F238E27FC236}">
                <a16:creationId xmlns:a16="http://schemas.microsoft.com/office/drawing/2014/main" id="{35BEF0C1-73AC-7734-6A6B-1780AEE523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7" r="1994"/>
          <a:stretch/>
        </p:blipFill>
        <p:spPr bwMode="auto">
          <a:xfrm>
            <a:off x="1406003" y="2597642"/>
            <a:ext cx="1655439" cy="621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reat Value Mixed Vegetables, 32 oz Bag (Frozen) - Walmart.com">
            <a:extLst>
              <a:ext uri="{FF2B5EF4-FFF2-40B4-BE49-F238E27FC236}">
                <a16:creationId xmlns:a16="http://schemas.microsoft.com/office/drawing/2014/main" id="{62F0AA82-4D87-4AF9-49F0-53FD8C5A55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76" t="11187" r="2850" b="11187"/>
          <a:stretch/>
        </p:blipFill>
        <p:spPr bwMode="auto">
          <a:xfrm>
            <a:off x="3356001" y="2939960"/>
            <a:ext cx="937638" cy="7896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resh vegetables on white 453553 Vector Art at Vecteezy">
            <a:extLst>
              <a:ext uri="{FF2B5EF4-FFF2-40B4-BE49-F238E27FC236}">
                <a16:creationId xmlns:a16="http://schemas.microsoft.com/office/drawing/2014/main" id="{78A64B05-6BF2-E0FB-2AB7-2523C5C410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07" t="24924" r="4533" b="14954"/>
          <a:stretch/>
        </p:blipFill>
        <p:spPr bwMode="auto">
          <a:xfrm>
            <a:off x="-9425" y="1500639"/>
            <a:ext cx="1213895" cy="65779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80692DE-96EE-25C0-818E-F1EDD6AE5EE2}"/>
              </a:ext>
            </a:extLst>
          </p:cNvPr>
          <p:cNvCxnSpPr>
            <a:cxnSpLocks/>
          </p:cNvCxnSpPr>
          <p:nvPr/>
        </p:nvCxnSpPr>
        <p:spPr>
          <a:xfrm>
            <a:off x="1225599" y="1560446"/>
            <a:ext cx="0" cy="1457085"/>
          </a:xfrm>
          <a:prstGeom prst="line">
            <a:avLst/>
          </a:prstGeom>
          <a:ln>
            <a:solidFill>
              <a:schemeClr val="tx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0ADEB98-172C-93AE-4F58-BDCB4818B3B4}"/>
              </a:ext>
            </a:extLst>
          </p:cNvPr>
          <p:cNvCxnSpPr>
            <a:cxnSpLocks/>
          </p:cNvCxnSpPr>
          <p:nvPr/>
        </p:nvCxnSpPr>
        <p:spPr>
          <a:xfrm>
            <a:off x="3208721" y="2490135"/>
            <a:ext cx="0" cy="1457085"/>
          </a:xfrm>
          <a:prstGeom prst="line">
            <a:avLst/>
          </a:prstGeom>
          <a:ln>
            <a:solidFill>
              <a:schemeClr val="tx1">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07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4" name="Picture 23" descr="A black and white square&#10;&#10;Description automatically generated">
            <a:extLst>
              <a:ext uri="{FF2B5EF4-FFF2-40B4-BE49-F238E27FC236}">
                <a16:creationId xmlns:a16="http://schemas.microsoft.com/office/drawing/2014/main" id="{DF5AB47B-F60F-6B5F-78A9-324349D81CBD}"/>
              </a:ext>
            </a:extLst>
          </p:cNvPr>
          <p:cNvPicPr>
            <a:picLocks noChangeAspect="1"/>
          </p:cNvPicPr>
          <p:nvPr/>
        </p:nvPicPr>
        <p:blipFill>
          <a:blip r:embed="rId3"/>
          <a:stretch>
            <a:fillRect/>
          </a:stretch>
        </p:blipFill>
        <p:spPr>
          <a:xfrm>
            <a:off x="242888" y="268080"/>
            <a:ext cx="8767762" cy="4461083"/>
          </a:xfrm>
          <a:prstGeom prst="rect">
            <a:avLst/>
          </a:prstGeom>
        </p:spPr>
      </p:pic>
      <p:sp>
        <p:nvSpPr>
          <p:cNvPr id="1137" name="Google Shape;1137;p69"/>
          <p:cNvSpPr txBox="1">
            <a:spLocks noGrp="1"/>
          </p:cNvSpPr>
          <p:nvPr>
            <p:ph type="title"/>
          </p:nvPr>
        </p:nvSpPr>
        <p:spPr>
          <a:xfrm>
            <a:off x="2508186" y="1555313"/>
            <a:ext cx="4737228" cy="602100"/>
          </a:xfrm>
          <a:prstGeom prst="rect">
            <a:avLst/>
          </a:prstGeom>
        </p:spPr>
        <p:txBody>
          <a:bodyPr spcFirstLastPara="1" wrap="square" lIns="91425" tIns="91425" rIns="91425" bIns="91425" anchor="t" anchorCtr="0">
            <a:noAutofit/>
          </a:bodyPr>
          <a:lstStyle/>
          <a:p>
            <a:pPr algn="ctr"/>
            <a:r>
              <a:rPr lang="en-US" sz="3600" dirty="0">
                <a:solidFill>
                  <a:schemeClr val="bg2"/>
                </a:solidFill>
                <a:latin typeface="Oswald" pitchFamily="2" charset="77"/>
              </a:rPr>
              <a:t>DATA ENGINEERING</a:t>
            </a:r>
            <a:br>
              <a:rPr lang="en-US" sz="3600" dirty="0">
                <a:solidFill>
                  <a:schemeClr val="bg2"/>
                </a:solidFill>
                <a:latin typeface="Oswald" pitchFamily="2" charset="77"/>
              </a:rPr>
            </a:br>
            <a:endParaRPr sz="36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25" name="TextBox 24">
            <a:extLst>
              <a:ext uri="{FF2B5EF4-FFF2-40B4-BE49-F238E27FC236}">
                <a16:creationId xmlns:a16="http://schemas.microsoft.com/office/drawing/2014/main" id="{93A83656-CEA2-0FEB-F1A9-0ED85B9466D8}"/>
              </a:ext>
            </a:extLst>
          </p:cNvPr>
          <p:cNvSpPr txBox="1"/>
          <p:nvPr/>
        </p:nvSpPr>
        <p:spPr>
          <a:xfrm>
            <a:off x="9010650" y="4991100"/>
            <a:ext cx="184731" cy="307777"/>
          </a:xfrm>
          <a:prstGeom prst="rect">
            <a:avLst/>
          </a:prstGeom>
          <a:noFill/>
        </p:spPr>
        <p:txBody>
          <a:bodyPr wrap="none" rtlCol="0">
            <a:spAutoFit/>
          </a:bodyPr>
          <a:lstStyle/>
          <a:p>
            <a:endParaRPr lang="en-US" dirty="0"/>
          </a:p>
        </p:txBody>
      </p:sp>
      <p:pic>
        <p:nvPicPr>
          <p:cNvPr id="1033" name="Picture 9" descr="Data Engineering PNG Transparent Images Free Download | Vector Files |  Pngtree">
            <a:hlinkClick r:id="rId4"/>
            <a:extLst>
              <a:ext uri="{FF2B5EF4-FFF2-40B4-BE49-F238E27FC236}">
                <a16:creationId xmlns:a16="http://schemas.microsoft.com/office/drawing/2014/main" id="{68D1B95B-7C66-B1BA-ECAD-3A838118E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09" y="1837633"/>
            <a:ext cx="3150842" cy="31534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 Engineering PNG Transparent Images Free Download | Vector Files |  Pngtree">
            <a:extLst>
              <a:ext uri="{FF2B5EF4-FFF2-40B4-BE49-F238E27FC236}">
                <a16:creationId xmlns:a16="http://schemas.microsoft.com/office/drawing/2014/main" id="{FA44D211-F4EA-86E9-B511-47D8D6AE8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2125" y="-5491492"/>
            <a:ext cx="1029197" cy="103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5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2" name="Picture 1" descr="A black and white square&#10;&#10;Description automatically generated">
            <a:extLst>
              <a:ext uri="{FF2B5EF4-FFF2-40B4-BE49-F238E27FC236}">
                <a16:creationId xmlns:a16="http://schemas.microsoft.com/office/drawing/2014/main" id="{472854F4-6855-0E30-0618-267CF3A41409}"/>
              </a:ext>
            </a:extLst>
          </p:cNvPr>
          <p:cNvPicPr>
            <a:picLocks noChangeAspect="1"/>
          </p:cNvPicPr>
          <p:nvPr/>
        </p:nvPicPr>
        <p:blipFill>
          <a:blip r:embed="rId3"/>
          <a:stretch>
            <a:fillRect/>
          </a:stretch>
        </p:blipFill>
        <p:spPr>
          <a:xfrm>
            <a:off x="-266378" y="-24814"/>
            <a:ext cx="6161906" cy="664142"/>
          </a:xfrm>
          <a:prstGeom prst="rect">
            <a:avLst/>
          </a:prstGeom>
        </p:spPr>
      </p:pic>
      <p:sp>
        <p:nvSpPr>
          <p:cNvPr id="1137" name="Google Shape;1137;p69"/>
          <p:cNvSpPr txBox="1">
            <a:spLocks noGrp="1"/>
          </p:cNvSpPr>
          <p:nvPr>
            <p:ph type="title"/>
          </p:nvPr>
        </p:nvSpPr>
        <p:spPr>
          <a:xfrm>
            <a:off x="474767" y="0"/>
            <a:ext cx="6006715" cy="602100"/>
          </a:xfrm>
          <a:prstGeom prst="rect">
            <a:avLst/>
          </a:prstGeom>
        </p:spPr>
        <p:txBody>
          <a:bodyPr spcFirstLastPara="1" wrap="square" lIns="91425" tIns="91425" rIns="91425" bIns="91425" anchor="t" anchorCtr="0">
            <a:noAutofit/>
          </a:bodyPr>
          <a:lstStyle/>
          <a:p>
            <a:r>
              <a:rPr lang="en-US" sz="2800" dirty="0">
                <a:solidFill>
                  <a:schemeClr val="bg2"/>
                </a:solidFill>
                <a:latin typeface="Oswald" pitchFamily="2" charset="77"/>
              </a:rPr>
              <a:t>DATA PIPELINE &amp; ARCHITECTURE</a:t>
            </a:r>
            <a:br>
              <a:rPr lang="en-US" sz="2800" dirty="0">
                <a:solidFill>
                  <a:schemeClr val="bg2"/>
                </a:solidFill>
                <a:latin typeface="Oswald" pitchFamily="2" charset="77"/>
              </a:rPr>
            </a:br>
            <a:endParaRPr sz="2800" dirty="0">
              <a:solidFill>
                <a:schemeClr val="bg2"/>
              </a:solidFill>
              <a:latin typeface="Oswald" pitchFamily="2" charset="77"/>
            </a:endParaRPr>
          </a:p>
        </p:txBody>
      </p:sp>
      <p:sp>
        <p:nvSpPr>
          <p:cNvPr id="5" name="AutoShape 2">
            <a:extLst>
              <a:ext uri="{FF2B5EF4-FFF2-40B4-BE49-F238E27FC236}">
                <a16:creationId xmlns:a16="http://schemas.microsoft.com/office/drawing/2014/main" id="{7F737328-5DD0-B75F-C4FC-9105940382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sp>
        <p:nvSpPr>
          <p:cNvPr id="6" name="AutoShape 4">
            <a:extLst>
              <a:ext uri="{FF2B5EF4-FFF2-40B4-BE49-F238E27FC236}">
                <a16:creationId xmlns:a16="http://schemas.microsoft.com/office/drawing/2014/main" id="{EF8E8C55-B32E-ACDE-375C-6FCF3A055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b="1">
              <a:solidFill>
                <a:schemeClr val="bg2"/>
              </a:solidFill>
            </a:endParaRPr>
          </a:p>
        </p:txBody>
      </p:sp>
      <p:grpSp>
        <p:nvGrpSpPr>
          <p:cNvPr id="3" name="Group 2">
            <a:extLst>
              <a:ext uri="{FF2B5EF4-FFF2-40B4-BE49-F238E27FC236}">
                <a16:creationId xmlns:a16="http://schemas.microsoft.com/office/drawing/2014/main" id="{DBBAA0E5-3F7F-5A67-1EC7-AD35412F03B9}"/>
              </a:ext>
            </a:extLst>
          </p:cNvPr>
          <p:cNvGrpSpPr/>
          <p:nvPr/>
        </p:nvGrpSpPr>
        <p:grpSpPr>
          <a:xfrm>
            <a:off x="1446281" y="1754635"/>
            <a:ext cx="1020577" cy="1223591"/>
            <a:chOff x="0" y="0"/>
            <a:chExt cx="1918212" cy="2607080"/>
          </a:xfrm>
        </p:grpSpPr>
        <p:pic>
          <p:nvPicPr>
            <p:cNvPr id="4" name="Picture 3">
              <a:extLst>
                <a:ext uri="{FF2B5EF4-FFF2-40B4-BE49-F238E27FC236}">
                  <a16:creationId xmlns:a16="http://schemas.microsoft.com/office/drawing/2014/main" id="{17C750F5-4468-BB66-1914-5A84F3B91038}"/>
                </a:ext>
              </a:extLst>
            </p:cNvPr>
            <p:cNvPicPr>
              <a:picLocks noChangeAspect="1"/>
            </p:cNvPicPr>
            <p:nvPr/>
          </p:nvPicPr>
          <p:blipFill>
            <a:blip r:embed="rId4"/>
            <a:srcRect l="26496" r="26496"/>
            <a:stretch>
              <a:fillRect/>
            </a:stretch>
          </p:blipFill>
          <p:spPr>
            <a:xfrm>
              <a:off x="0" y="0"/>
              <a:ext cx="1918212" cy="2607080"/>
            </a:xfrm>
            <a:prstGeom prst="rect">
              <a:avLst/>
            </a:prstGeom>
          </p:spPr>
        </p:pic>
      </p:grpSp>
      <p:grpSp>
        <p:nvGrpSpPr>
          <p:cNvPr id="7" name="Group 8">
            <a:extLst>
              <a:ext uri="{FF2B5EF4-FFF2-40B4-BE49-F238E27FC236}">
                <a16:creationId xmlns:a16="http://schemas.microsoft.com/office/drawing/2014/main" id="{B2AE51A3-16CE-2380-5E0E-598EC4A68EBC}"/>
              </a:ext>
            </a:extLst>
          </p:cNvPr>
          <p:cNvGrpSpPr/>
          <p:nvPr/>
        </p:nvGrpSpPr>
        <p:grpSpPr>
          <a:xfrm>
            <a:off x="4143040" y="2002692"/>
            <a:ext cx="1284385" cy="892166"/>
            <a:chOff x="0" y="0"/>
            <a:chExt cx="3330681" cy="2047729"/>
          </a:xfrm>
        </p:grpSpPr>
        <p:pic>
          <p:nvPicPr>
            <p:cNvPr id="8" name="Picture 9">
              <a:extLst>
                <a:ext uri="{FF2B5EF4-FFF2-40B4-BE49-F238E27FC236}">
                  <a16:creationId xmlns:a16="http://schemas.microsoft.com/office/drawing/2014/main" id="{D55CC1A9-A220-F99A-FE2A-7A39CD56AA9C}"/>
                </a:ext>
              </a:extLst>
            </p:cNvPr>
            <p:cNvPicPr>
              <a:picLocks noChangeAspect="1"/>
            </p:cNvPicPr>
            <p:nvPr/>
          </p:nvPicPr>
          <p:blipFill>
            <a:blip r:embed="rId5"/>
            <a:srcRect l="8163" r="6444"/>
            <a:stretch>
              <a:fillRect/>
            </a:stretch>
          </p:blipFill>
          <p:spPr>
            <a:xfrm>
              <a:off x="0" y="0"/>
              <a:ext cx="3330681" cy="2047729"/>
            </a:xfrm>
            <a:prstGeom prst="rect">
              <a:avLst/>
            </a:prstGeom>
          </p:spPr>
        </p:pic>
      </p:grpSp>
      <p:grpSp>
        <p:nvGrpSpPr>
          <p:cNvPr id="9" name="Group 10">
            <a:extLst>
              <a:ext uri="{FF2B5EF4-FFF2-40B4-BE49-F238E27FC236}">
                <a16:creationId xmlns:a16="http://schemas.microsoft.com/office/drawing/2014/main" id="{29F5CDFF-C370-5870-6678-7DB47FE35A09}"/>
              </a:ext>
            </a:extLst>
          </p:cNvPr>
          <p:cNvGrpSpPr/>
          <p:nvPr/>
        </p:nvGrpSpPr>
        <p:grpSpPr>
          <a:xfrm>
            <a:off x="7571795" y="538929"/>
            <a:ext cx="1378229" cy="680689"/>
            <a:chOff x="0" y="0"/>
            <a:chExt cx="3302136" cy="1258791"/>
          </a:xfrm>
        </p:grpSpPr>
        <p:pic>
          <p:nvPicPr>
            <p:cNvPr id="10" name="Picture 11">
              <a:extLst>
                <a:ext uri="{FF2B5EF4-FFF2-40B4-BE49-F238E27FC236}">
                  <a16:creationId xmlns:a16="http://schemas.microsoft.com/office/drawing/2014/main" id="{5C3A8956-CD72-8066-1AF8-F93C1969C386}"/>
                </a:ext>
              </a:extLst>
            </p:cNvPr>
            <p:cNvPicPr>
              <a:picLocks noChangeAspect="1"/>
            </p:cNvPicPr>
            <p:nvPr/>
          </p:nvPicPr>
          <p:blipFill>
            <a:blip r:embed="rId6"/>
            <a:srcRect l="1977" r="1977"/>
            <a:stretch>
              <a:fillRect/>
            </a:stretch>
          </p:blipFill>
          <p:spPr>
            <a:xfrm>
              <a:off x="0" y="0"/>
              <a:ext cx="3302136" cy="1258791"/>
            </a:xfrm>
            <a:prstGeom prst="rect">
              <a:avLst/>
            </a:prstGeom>
          </p:spPr>
        </p:pic>
      </p:grpSp>
      <p:grpSp>
        <p:nvGrpSpPr>
          <p:cNvPr id="11" name="Group 14">
            <a:extLst>
              <a:ext uri="{FF2B5EF4-FFF2-40B4-BE49-F238E27FC236}">
                <a16:creationId xmlns:a16="http://schemas.microsoft.com/office/drawing/2014/main" id="{18612988-F592-695F-9A17-7A8FE383F0B8}"/>
              </a:ext>
            </a:extLst>
          </p:cNvPr>
          <p:cNvGrpSpPr/>
          <p:nvPr/>
        </p:nvGrpSpPr>
        <p:grpSpPr>
          <a:xfrm>
            <a:off x="2814575" y="1743141"/>
            <a:ext cx="965031" cy="1044687"/>
            <a:chOff x="0" y="0"/>
            <a:chExt cx="2031568" cy="2381471"/>
          </a:xfrm>
        </p:grpSpPr>
        <p:pic>
          <p:nvPicPr>
            <p:cNvPr id="12" name="Picture 15">
              <a:extLst>
                <a:ext uri="{FF2B5EF4-FFF2-40B4-BE49-F238E27FC236}">
                  <a16:creationId xmlns:a16="http://schemas.microsoft.com/office/drawing/2014/main" id="{21EE0882-C4EA-FF06-31FB-A9D3CFA0669C}"/>
                </a:ext>
              </a:extLst>
            </p:cNvPr>
            <p:cNvPicPr>
              <a:picLocks noChangeAspect="1"/>
            </p:cNvPicPr>
            <p:nvPr/>
          </p:nvPicPr>
          <p:blipFill>
            <a:blip r:embed="rId7"/>
            <a:srcRect l="28823" t="179" r="28283" b="2276"/>
            <a:stretch>
              <a:fillRect/>
            </a:stretch>
          </p:blipFill>
          <p:spPr>
            <a:xfrm>
              <a:off x="0" y="0"/>
              <a:ext cx="2031568" cy="2381471"/>
            </a:xfrm>
            <a:prstGeom prst="rect">
              <a:avLst/>
            </a:prstGeom>
          </p:spPr>
        </p:pic>
      </p:grpSp>
      <p:grpSp>
        <p:nvGrpSpPr>
          <p:cNvPr id="13" name="Group 16">
            <a:extLst>
              <a:ext uri="{FF2B5EF4-FFF2-40B4-BE49-F238E27FC236}">
                <a16:creationId xmlns:a16="http://schemas.microsoft.com/office/drawing/2014/main" id="{698096A7-8C4F-F1CF-D6C3-5D8A76348706}"/>
              </a:ext>
            </a:extLst>
          </p:cNvPr>
          <p:cNvGrpSpPr/>
          <p:nvPr/>
        </p:nvGrpSpPr>
        <p:grpSpPr>
          <a:xfrm>
            <a:off x="4331798" y="646964"/>
            <a:ext cx="785204" cy="680689"/>
            <a:chOff x="0" y="0"/>
            <a:chExt cx="1908092" cy="1601919"/>
          </a:xfrm>
        </p:grpSpPr>
        <p:pic>
          <p:nvPicPr>
            <p:cNvPr id="14" name="Picture 17">
              <a:extLst>
                <a:ext uri="{FF2B5EF4-FFF2-40B4-BE49-F238E27FC236}">
                  <a16:creationId xmlns:a16="http://schemas.microsoft.com/office/drawing/2014/main" id="{A85ED643-4A0C-7287-3555-8A130EF31A9B}"/>
                </a:ext>
              </a:extLst>
            </p:cNvPr>
            <p:cNvPicPr>
              <a:picLocks noChangeAspect="1"/>
            </p:cNvPicPr>
            <p:nvPr/>
          </p:nvPicPr>
          <p:blipFill>
            <a:blip r:embed="rId8"/>
            <a:srcRect l="16648" r="16648"/>
            <a:stretch>
              <a:fillRect/>
            </a:stretch>
          </p:blipFill>
          <p:spPr>
            <a:xfrm>
              <a:off x="0" y="0"/>
              <a:ext cx="1908092" cy="1601919"/>
            </a:xfrm>
            <a:prstGeom prst="rect">
              <a:avLst/>
            </a:prstGeom>
          </p:spPr>
        </p:pic>
      </p:grpSp>
      <p:grpSp>
        <p:nvGrpSpPr>
          <p:cNvPr id="15" name="Group 18">
            <a:extLst>
              <a:ext uri="{FF2B5EF4-FFF2-40B4-BE49-F238E27FC236}">
                <a16:creationId xmlns:a16="http://schemas.microsoft.com/office/drawing/2014/main" id="{CE020D8E-3784-A8B2-9257-AB99BD59864C}"/>
              </a:ext>
            </a:extLst>
          </p:cNvPr>
          <p:cNvGrpSpPr/>
          <p:nvPr/>
        </p:nvGrpSpPr>
        <p:grpSpPr>
          <a:xfrm>
            <a:off x="5830964" y="1981315"/>
            <a:ext cx="1070361" cy="856225"/>
            <a:chOff x="0" y="0"/>
            <a:chExt cx="3197838" cy="2381471"/>
          </a:xfrm>
        </p:grpSpPr>
        <p:pic>
          <p:nvPicPr>
            <p:cNvPr id="16" name="Picture 19">
              <a:extLst>
                <a:ext uri="{FF2B5EF4-FFF2-40B4-BE49-F238E27FC236}">
                  <a16:creationId xmlns:a16="http://schemas.microsoft.com/office/drawing/2014/main" id="{879CEB8F-D2AA-E476-0EC0-13DD9BD2C396}"/>
                </a:ext>
              </a:extLst>
            </p:cNvPr>
            <p:cNvPicPr>
              <a:picLocks noChangeAspect="1"/>
            </p:cNvPicPr>
            <p:nvPr/>
          </p:nvPicPr>
          <p:blipFill>
            <a:blip r:embed="rId9"/>
            <a:srcRect l="15444" r="14528"/>
            <a:stretch>
              <a:fillRect/>
            </a:stretch>
          </p:blipFill>
          <p:spPr>
            <a:xfrm>
              <a:off x="0" y="0"/>
              <a:ext cx="3197838" cy="2381471"/>
            </a:xfrm>
            <a:prstGeom prst="rect">
              <a:avLst/>
            </a:prstGeom>
          </p:spPr>
        </p:pic>
      </p:grpSp>
      <p:grpSp>
        <p:nvGrpSpPr>
          <p:cNvPr id="17" name="Group 22">
            <a:extLst>
              <a:ext uri="{FF2B5EF4-FFF2-40B4-BE49-F238E27FC236}">
                <a16:creationId xmlns:a16="http://schemas.microsoft.com/office/drawing/2014/main" id="{452216B6-8747-3E48-92BB-7DD638FA8F22}"/>
              </a:ext>
            </a:extLst>
          </p:cNvPr>
          <p:cNvGrpSpPr/>
          <p:nvPr/>
        </p:nvGrpSpPr>
        <p:grpSpPr>
          <a:xfrm>
            <a:off x="7571795" y="1858336"/>
            <a:ext cx="1373093" cy="1345565"/>
            <a:chOff x="0" y="0"/>
            <a:chExt cx="3312193" cy="2599398"/>
          </a:xfrm>
        </p:grpSpPr>
        <p:pic>
          <p:nvPicPr>
            <p:cNvPr id="18" name="Picture 23">
              <a:extLst>
                <a:ext uri="{FF2B5EF4-FFF2-40B4-BE49-F238E27FC236}">
                  <a16:creationId xmlns:a16="http://schemas.microsoft.com/office/drawing/2014/main" id="{8534B549-11AD-D081-7F90-644A4ED05FA4}"/>
                </a:ext>
              </a:extLst>
            </p:cNvPr>
            <p:cNvPicPr>
              <a:picLocks noChangeAspect="1"/>
            </p:cNvPicPr>
            <p:nvPr/>
          </p:nvPicPr>
          <p:blipFill>
            <a:blip r:embed="rId10"/>
            <a:srcRect t="10760" b="10760"/>
            <a:stretch>
              <a:fillRect/>
            </a:stretch>
          </p:blipFill>
          <p:spPr>
            <a:xfrm>
              <a:off x="0" y="0"/>
              <a:ext cx="3312193" cy="2599398"/>
            </a:xfrm>
            <a:prstGeom prst="rect">
              <a:avLst/>
            </a:prstGeom>
          </p:spPr>
        </p:pic>
      </p:grpSp>
      <p:sp>
        <p:nvSpPr>
          <p:cNvPr id="26" name="Freeform 39">
            <a:extLst>
              <a:ext uri="{FF2B5EF4-FFF2-40B4-BE49-F238E27FC236}">
                <a16:creationId xmlns:a16="http://schemas.microsoft.com/office/drawing/2014/main" id="{0294EF63-F7A6-B3C9-9464-D15991C315EA}"/>
              </a:ext>
            </a:extLst>
          </p:cNvPr>
          <p:cNvSpPr/>
          <p:nvPr/>
        </p:nvSpPr>
        <p:spPr>
          <a:xfrm>
            <a:off x="180342" y="4083617"/>
            <a:ext cx="708225" cy="761879"/>
          </a:xfrm>
          <a:custGeom>
            <a:avLst/>
            <a:gdLst/>
            <a:ahLst/>
            <a:cxnLst/>
            <a:rect l="l" t="t" r="r" b="b"/>
            <a:pathLst>
              <a:path w="1010515" h="1010465">
                <a:moveTo>
                  <a:pt x="0" y="0"/>
                </a:moveTo>
                <a:lnTo>
                  <a:pt x="1010514" y="0"/>
                </a:lnTo>
                <a:lnTo>
                  <a:pt x="1010514" y="1010465"/>
                </a:lnTo>
                <a:lnTo>
                  <a:pt x="0" y="1010465"/>
                </a:lnTo>
                <a:lnTo>
                  <a:pt x="0" y="0"/>
                </a:lnTo>
                <a:close/>
              </a:path>
            </a:pathLst>
          </a:custGeom>
          <a:blipFill>
            <a:blip r:embed="rId11"/>
            <a:stretch>
              <a:fillRect l="-77693" t="-62178" r="-79465" b="-94992"/>
            </a:stretch>
          </a:blipFill>
        </p:spPr>
        <p:txBody>
          <a:bodyPr/>
          <a:lstStyle/>
          <a:p>
            <a:endParaRPr lang="en-US" sz="900" b="1">
              <a:solidFill>
                <a:schemeClr val="bg2"/>
              </a:solidFill>
            </a:endParaRPr>
          </a:p>
        </p:txBody>
      </p:sp>
      <p:grpSp>
        <p:nvGrpSpPr>
          <p:cNvPr id="32" name="Group 20">
            <a:extLst>
              <a:ext uri="{FF2B5EF4-FFF2-40B4-BE49-F238E27FC236}">
                <a16:creationId xmlns:a16="http://schemas.microsoft.com/office/drawing/2014/main" id="{EDB41E03-3037-5F9E-11E7-CEA826018610}"/>
              </a:ext>
            </a:extLst>
          </p:cNvPr>
          <p:cNvGrpSpPr/>
          <p:nvPr/>
        </p:nvGrpSpPr>
        <p:grpSpPr>
          <a:xfrm>
            <a:off x="7637968" y="2957498"/>
            <a:ext cx="1232977" cy="1156875"/>
            <a:chOff x="0" y="0"/>
            <a:chExt cx="2894059" cy="2438838"/>
          </a:xfrm>
        </p:grpSpPr>
        <p:pic>
          <p:nvPicPr>
            <p:cNvPr id="33" name="Picture 21">
              <a:extLst>
                <a:ext uri="{FF2B5EF4-FFF2-40B4-BE49-F238E27FC236}">
                  <a16:creationId xmlns:a16="http://schemas.microsoft.com/office/drawing/2014/main" id="{AA0147A6-A9D7-1B2E-A66C-62E543B60EDB}"/>
                </a:ext>
              </a:extLst>
            </p:cNvPr>
            <p:cNvPicPr>
              <a:picLocks noChangeAspect="1"/>
            </p:cNvPicPr>
            <p:nvPr/>
          </p:nvPicPr>
          <p:blipFill>
            <a:blip r:embed="rId12"/>
            <a:srcRect l="21458" r="18777" b="10466"/>
            <a:stretch>
              <a:fillRect/>
            </a:stretch>
          </p:blipFill>
          <p:spPr>
            <a:xfrm>
              <a:off x="0" y="0"/>
              <a:ext cx="2894059" cy="2438838"/>
            </a:xfrm>
            <a:prstGeom prst="rect">
              <a:avLst/>
            </a:prstGeom>
          </p:spPr>
        </p:pic>
      </p:grpSp>
      <p:pic>
        <p:nvPicPr>
          <p:cNvPr id="37" name="Picture 36" descr="A logo with colorful crosses&#10;&#10;Description automatically generated">
            <a:extLst>
              <a:ext uri="{FF2B5EF4-FFF2-40B4-BE49-F238E27FC236}">
                <a16:creationId xmlns:a16="http://schemas.microsoft.com/office/drawing/2014/main" id="{B9BB7EBE-F9E3-26BB-3A52-47A482C4DBAD}"/>
              </a:ext>
            </a:extLst>
          </p:cNvPr>
          <p:cNvPicPr>
            <a:picLocks noChangeAspect="1"/>
          </p:cNvPicPr>
          <p:nvPr/>
        </p:nvPicPr>
        <p:blipFill rotWithShape="1">
          <a:blip r:embed="rId13">
            <a:extLst>
              <a:ext uri="{28A0092B-C50C-407E-A947-70E740481C1C}">
                <a14:useLocalDpi xmlns:a14="http://schemas.microsoft.com/office/drawing/2010/main" val="0"/>
              </a:ext>
            </a:extLst>
          </a:blip>
          <a:srcRect t="38373" b="36240"/>
          <a:stretch/>
        </p:blipFill>
        <p:spPr>
          <a:xfrm>
            <a:off x="3406919" y="3612337"/>
            <a:ext cx="2648719" cy="672421"/>
          </a:xfrm>
          <a:prstGeom prst="rect">
            <a:avLst/>
          </a:prstGeom>
        </p:spPr>
      </p:pic>
      <p:pic>
        <p:nvPicPr>
          <p:cNvPr id="38" name="Picture 37" descr="A green key with a hexagon&#10;&#10;Description automatically generated">
            <a:extLst>
              <a:ext uri="{FF2B5EF4-FFF2-40B4-BE49-F238E27FC236}">
                <a16:creationId xmlns:a16="http://schemas.microsoft.com/office/drawing/2014/main" id="{AD07D699-959C-91ED-8F51-626C9E31594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3445" y="664142"/>
            <a:ext cx="586283" cy="838096"/>
          </a:xfrm>
          <a:prstGeom prst="rect">
            <a:avLst/>
          </a:prstGeom>
        </p:spPr>
      </p:pic>
      <p:sp>
        <p:nvSpPr>
          <p:cNvPr id="39" name="AutoShape 43">
            <a:extLst>
              <a:ext uri="{FF2B5EF4-FFF2-40B4-BE49-F238E27FC236}">
                <a16:creationId xmlns:a16="http://schemas.microsoft.com/office/drawing/2014/main" id="{26574C15-AC51-A890-BADD-550F8786AA2F}"/>
              </a:ext>
            </a:extLst>
          </p:cNvPr>
          <p:cNvSpPr/>
          <p:nvPr/>
        </p:nvSpPr>
        <p:spPr>
          <a:xfrm>
            <a:off x="1496642" y="1219618"/>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dirty="0">
              <a:solidFill>
                <a:schemeClr val="bg2"/>
              </a:solidFill>
            </a:endParaRPr>
          </a:p>
        </p:txBody>
      </p:sp>
      <p:sp>
        <p:nvSpPr>
          <p:cNvPr id="40" name="Freeform 10">
            <a:extLst>
              <a:ext uri="{FF2B5EF4-FFF2-40B4-BE49-F238E27FC236}">
                <a16:creationId xmlns:a16="http://schemas.microsoft.com/office/drawing/2014/main" id="{61FCAF7D-F7C0-B70B-BD56-4E551397E97A}"/>
              </a:ext>
            </a:extLst>
          </p:cNvPr>
          <p:cNvSpPr/>
          <p:nvPr/>
        </p:nvSpPr>
        <p:spPr>
          <a:xfrm>
            <a:off x="131551" y="1768470"/>
            <a:ext cx="854859" cy="897055"/>
          </a:xfrm>
          <a:custGeom>
            <a:avLst/>
            <a:gdLst/>
            <a:ahLst/>
            <a:cxnLst/>
            <a:rect l="l" t="t" r="r" b="b"/>
            <a:pathLst>
              <a:path w="1437649" h="1437649">
                <a:moveTo>
                  <a:pt x="0" y="0"/>
                </a:moveTo>
                <a:lnTo>
                  <a:pt x="1437649" y="0"/>
                </a:lnTo>
                <a:lnTo>
                  <a:pt x="1437649" y="1437649"/>
                </a:lnTo>
                <a:lnTo>
                  <a:pt x="0" y="1437649"/>
                </a:lnTo>
                <a:lnTo>
                  <a:pt x="0" y="0"/>
                </a:lnTo>
                <a:close/>
              </a:path>
            </a:pathLst>
          </a:custGeom>
          <a:blipFill>
            <a:blip r:embed="rId15"/>
            <a:stretch>
              <a:fillRect/>
            </a:stretch>
          </a:blipFill>
        </p:spPr>
        <p:txBody>
          <a:bodyPr/>
          <a:lstStyle/>
          <a:p>
            <a:endParaRPr lang="en-US" sz="900" b="1">
              <a:solidFill>
                <a:schemeClr val="bg2"/>
              </a:solidFill>
            </a:endParaRPr>
          </a:p>
        </p:txBody>
      </p:sp>
      <p:sp>
        <p:nvSpPr>
          <p:cNvPr id="41" name="TextBox 40">
            <a:extLst>
              <a:ext uri="{FF2B5EF4-FFF2-40B4-BE49-F238E27FC236}">
                <a16:creationId xmlns:a16="http://schemas.microsoft.com/office/drawing/2014/main" id="{7984E6F0-847E-FC46-107F-CF71BEEB6F98}"/>
              </a:ext>
            </a:extLst>
          </p:cNvPr>
          <p:cNvSpPr txBox="1"/>
          <p:nvPr/>
        </p:nvSpPr>
        <p:spPr>
          <a:xfrm>
            <a:off x="135208" y="2620797"/>
            <a:ext cx="1092322" cy="282834"/>
          </a:xfrm>
          <a:prstGeom prst="rect">
            <a:avLst/>
          </a:prstGeom>
          <a:noFill/>
        </p:spPr>
        <p:txBody>
          <a:bodyPr wrap="square">
            <a:spAutoFit/>
          </a:bodyPr>
          <a:lstStyle/>
          <a:p>
            <a:pPr algn="ctr">
              <a:lnSpc>
                <a:spcPts val="1680"/>
              </a:lnSpc>
            </a:pPr>
            <a:r>
              <a:rPr lang="en-US" sz="900" b="1" dirty="0">
                <a:solidFill>
                  <a:schemeClr val="bg2"/>
                </a:solidFill>
                <a:latin typeface="Oswald" pitchFamily="2" charset="77"/>
              </a:rPr>
              <a:t>Local Host/Server</a:t>
            </a:r>
          </a:p>
        </p:txBody>
      </p:sp>
      <p:sp>
        <p:nvSpPr>
          <p:cNvPr id="45" name="Right Arrow 44">
            <a:extLst>
              <a:ext uri="{FF2B5EF4-FFF2-40B4-BE49-F238E27FC236}">
                <a16:creationId xmlns:a16="http://schemas.microsoft.com/office/drawing/2014/main" id="{FAA60E70-5D60-075A-53DC-D2EEC06E7EC0}"/>
              </a:ext>
            </a:extLst>
          </p:cNvPr>
          <p:cNvSpPr/>
          <p:nvPr/>
        </p:nvSpPr>
        <p:spPr>
          <a:xfrm>
            <a:off x="6869879" y="2242552"/>
            <a:ext cx="709304" cy="24817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ight Arrow 45">
            <a:extLst>
              <a:ext uri="{FF2B5EF4-FFF2-40B4-BE49-F238E27FC236}">
                <a16:creationId xmlns:a16="http://schemas.microsoft.com/office/drawing/2014/main" id="{0EF29650-6BAA-73F8-4F55-96EA8C93E8D3}"/>
              </a:ext>
            </a:extLst>
          </p:cNvPr>
          <p:cNvSpPr/>
          <p:nvPr/>
        </p:nvSpPr>
        <p:spPr>
          <a:xfrm>
            <a:off x="5258698" y="2171180"/>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ight Arrow 46">
            <a:extLst>
              <a:ext uri="{FF2B5EF4-FFF2-40B4-BE49-F238E27FC236}">
                <a16:creationId xmlns:a16="http://schemas.microsoft.com/office/drawing/2014/main" id="{8BC375A5-9020-535A-A689-B8C28C3A9A85}"/>
              </a:ext>
            </a:extLst>
          </p:cNvPr>
          <p:cNvSpPr/>
          <p:nvPr/>
        </p:nvSpPr>
        <p:spPr>
          <a:xfrm rot="10800000">
            <a:off x="5230060" y="2373152"/>
            <a:ext cx="578469" cy="164687"/>
          </a:xfrm>
          <a:prstGeom prst="rightArrow">
            <a:avLst>
              <a:gd name="adj1" fmla="val 60480"/>
              <a:gd name="adj2" fmla="val 50000"/>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9" name="Right Arrow 58">
            <a:extLst>
              <a:ext uri="{FF2B5EF4-FFF2-40B4-BE49-F238E27FC236}">
                <a16:creationId xmlns:a16="http://schemas.microsoft.com/office/drawing/2014/main" id="{D9FE7A88-93FF-5B29-E5C8-EB2E274B503C}"/>
              </a:ext>
            </a:extLst>
          </p:cNvPr>
          <p:cNvSpPr/>
          <p:nvPr/>
        </p:nvSpPr>
        <p:spPr>
          <a:xfrm rot="19240996">
            <a:off x="6683322" y="1661055"/>
            <a:ext cx="1019980" cy="213282"/>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1" name="Right Arrow 60">
            <a:extLst>
              <a:ext uri="{FF2B5EF4-FFF2-40B4-BE49-F238E27FC236}">
                <a16:creationId xmlns:a16="http://schemas.microsoft.com/office/drawing/2014/main" id="{4AD2EF69-9156-359F-94E4-723A650233FD}"/>
              </a:ext>
            </a:extLst>
          </p:cNvPr>
          <p:cNvSpPr/>
          <p:nvPr/>
        </p:nvSpPr>
        <p:spPr>
          <a:xfrm rot="1998522">
            <a:off x="6573212" y="2844081"/>
            <a:ext cx="1158637" cy="209409"/>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2" name="Right Arrow 61">
            <a:extLst>
              <a:ext uri="{FF2B5EF4-FFF2-40B4-BE49-F238E27FC236}">
                <a16:creationId xmlns:a16="http://schemas.microsoft.com/office/drawing/2014/main" id="{1EF3ADE0-8F67-EA1F-8C8D-EBEAB226D837}"/>
              </a:ext>
            </a:extLst>
          </p:cNvPr>
          <p:cNvSpPr/>
          <p:nvPr/>
        </p:nvSpPr>
        <p:spPr>
          <a:xfrm>
            <a:off x="3818120" y="2164459"/>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3" name="Right Arrow 62">
            <a:extLst>
              <a:ext uri="{FF2B5EF4-FFF2-40B4-BE49-F238E27FC236}">
                <a16:creationId xmlns:a16="http://schemas.microsoft.com/office/drawing/2014/main" id="{037427D0-397E-2299-FEE1-32B44382230A}"/>
              </a:ext>
            </a:extLst>
          </p:cNvPr>
          <p:cNvSpPr/>
          <p:nvPr/>
        </p:nvSpPr>
        <p:spPr>
          <a:xfrm rot="10800000">
            <a:off x="3789482" y="2366431"/>
            <a:ext cx="578469" cy="164687"/>
          </a:xfrm>
          <a:prstGeom prst="rightArrow">
            <a:avLst>
              <a:gd name="adj1" fmla="val 60480"/>
              <a:gd name="adj2" fmla="val 50000"/>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88" name="Right Arrow 1087">
            <a:extLst>
              <a:ext uri="{FF2B5EF4-FFF2-40B4-BE49-F238E27FC236}">
                <a16:creationId xmlns:a16="http://schemas.microsoft.com/office/drawing/2014/main" id="{9123D2F0-5C37-6590-C3D3-711779941802}"/>
              </a:ext>
            </a:extLst>
          </p:cNvPr>
          <p:cNvSpPr/>
          <p:nvPr/>
        </p:nvSpPr>
        <p:spPr>
          <a:xfrm>
            <a:off x="2300586" y="2160902"/>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89" name="Right Arrow 1088">
            <a:extLst>
              <a:ext uri="{FF2B5EF4-FFF2-40B4-BE49-F238E27FC236}">
                <a16:creationId xmlns:a16="http://schemas.microsoft.com/office/drawing/2014/main" id="{962BA0BC-A198-07AE-38DC-F84A0E00BC7E}"/>
              </a:ext>
            </a:extLst>
          </p:cNvPr>
          <p:cNvSpPr/>
          <p:nvPr/>
        </p:nvSpPr>
        <p:spPr>
          <a:xfrm>
            <a:off x="1008845" y="2179209"/>
            <a:ext cx="586273" cy="172550"/>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90" name="Right Arrow 1089">
            <a:extLst>
              <a:ext uri="{FF2B5EF4-FFF2-40B4-BE49-F238E27FC236}">
                <a16:creationId xmlns:a16="http://schemas.microsoft.com/office/drawing/2014/main" id="{2FF1E03E-D4C3-4AA2-50CE-D1EF6BEC6A71}"/>
              </a:ext>
            </a:extLst>
          </p:cNvPr>
          <p:cNvSpPr/>
          <p:nvPr/>
        </p:nvSpPr>
        <p:spPr>
          <a:xfrm rot="5400000">
            <a:off x="1793112" y="1610854"/>
            <a:ext cx="360258" cy="192683"/>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91" name="Right Arrow 1090">
            <a:extLst>
              <a:ext uri="{FF2B5EF4-FFF2-40B4-BE49-F238E27FC236}">
                <a16:creationId xmlns:a16="http://schemas.microsoft.com/office/drawing/2014/main" id="{EB1FB233-E03C-B2F3-9F47-39CA79D4580F}"/>
              </a:ext>
            </a:extLst>
          </p:cNvPr>
          <p:cNvSpPr/>
          <p:nvPr/>
        </p:nvSpPr>
        <p:spPr>
          <a:xfrm rot="16200000">
            <a:off x="171777" y="3294469"/>
            <a:ext cx="822410" cy="279672"/>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93" name="Right Arrow 1092">
            <a:extLst>
              <a:ext uri="{FF2B5EF4-FFF2-40B4-BE49-F238E27FC236}">
                <a16:creationId xmlns:a16="http://schemas.microsoft.com/office/drawing/2014/main" id="{62BB479E-F488-2B19-DC98-A1CB84A638FC}"/>
              </a:ext>
            </a:extLst>
          </p:cNvPr>
          <p:cNvSpPr/>
          <p:nvPr/>
        </p:nvSpPr>
        <p:spPr>
          <a:xfrm rot="5400000">
            <a:off x="4481253" y="1593963"/>
            <a:ext cx="519983" cy="254508"/>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94" name="AutoShape 43">
            <a:extLst>
              <a:ext uri="{FF2B5EF4-FFF2-40B4-BE49-F238E27FC236}">
                <a16:creationId xmlns:a16="http://schemas.microsoft.com/office/drawing/2014/main" id="{5DA88CE5-0A19-5649-7F9C-5F8A9F3E60D2}"/>
              </a:ext>
            </a:extLst>
          </p:cNvPr>
          <p:cNvSpPr/>
          <p:nvPr/>
        </p:nvSpPr>
        <p:spPr>
          <a:xfrm>
            <a:off x="4050727" y="1237926"/>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1095" name="AutoShape 43">
            <a:extLst>
              <a:ext uri="{FF2B5EF4-FFF2-40B4-BE49-F238E27FC236}">
                <a16:creationId xmlns:a16="http://schemas.microsoft.com/office/drawing/2014/main" id="{85C44783-BC77-01A5-B862-50DD5882DBFF}"/>
              </a:ext>
            </a:extLst>
          </p:cNvPr>
          <p:cNvSpPr/>
          <p:nvPr/>
        </p:nvSpPr>
        <p:spPr>
          <a:xfrm>
            <a:off x="5686865" y="1237926"/>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1096" name="AutoShape 43">
            <a:extLst>
              <a:ext uri="{FF2B5EF4-FFF2-40B4-BE49-F238E27FC236}">
                <a16:creationId xmlns:a16="http://schemas.microsoft.com/office/drawing/2014/main" id="{D4A028FF-6ACA-BF2E-4025-D719DA12F817}"/>
              </a:ext>
            </a:extLst>
          </p:cNvPr>
          <p:cNvSpPr/>
          <p:nvPr/>
        </p:nvSpPr>
        <p:spPr>
          <a:xfrm>
            <a:off x="7101989" y="1219618"/>
            <a:ext cx="2568" cy="3313864"/>
          </a:xfrm>
          <a:prstGeom prst="line">
            <a:avLst/>
          </a:prstGeom>
          <a:ln w="38100" cap="flat">
            <a:solidFill>
              <a:schemeClr val="tx1">
                <a:lumMod val="90000"/>
              </a:schemeClr>
            </a:solidFill>
            <a:prstDash val="sysDot"/>
            <a:headEnd type="none" w="sm" len="sm"/>
            <a:tailEnd type="none" w="sm" len="sm"/>
          </a:ln>
        </p:spPr>
        <p:txBody>
          <a:bodyPr/>
          <a:lstStyle/>
          <a:p>
            <a:endParaRPr lang="en-US" sz="900" b="1">
              <a:solidFill>
                <a:schemeClr val="bg2"/>
              </a:solidFill>
            </a:endParaRPr>
          </a:p>
        </p:txBody>
      </p:sp>
      <p:sp>
        <p:nvSpPr>
          <p:cNvPr id="1097" name="Right Arrow 1096">
            <a:extLst>
              <a:ext uri="{FF2B5EF4-FFF2-40B4-BE49-F238E27FC236}">
                <a16:creationId xmlns:a16="http://schemas.microsoft.com/office/drawing/2014/main" id="{307B46E0-EA05-BA96-F8FD-735323657C62}"/>
              </a:ext>
            </a:extLst>
          </p:cNvPr>
          <p:cNvSpPr/>
          <p:nvPr/>
        </p:nvSpPr>
        <p:spPr>
          <a:xfrm rot="16200000">
            <a:off x="4485636" y="3165953"/>
            <a:ext cx="519983" cy="254508"/>
          </a:xfrm>
          <a:prstGeom prst="rightArrow">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937693438"/>
      </p:ext>
    </p:extLst>
  </p:cSld>
  <p:clrMapOvr>
    <a:masterClrMapping/>
  </p:clrMapOvr>
</p:sld>
</file>

<file path=ppt/theme/theme1.xml><?xml version="1.0" encoding="utf-8"?>
<a:theme xmlns:a="http://schemas.openxmlformats.org/drawingml/2006/main" name="Organic Food Pitch Deck by Slidesgo">
  <a:themeElements>
    <a:clrScheme name="Simple Light">
      <a:dk1>
        <a:srgbClr val="DBD4D1"/>
      </a:dk1>
      <a:lt1>
        <a:srgbClr val="FFFFFF"/>
      </a:lt1>
      <a:dk2>
        <a:srgbClr val="514138"/>
      </a:dk2>
      <a:lt2>
        <a:srgbClr val="BCB1AE"/>
      </a:lt2>
      <a:accent1>
        <a:srgbClr val="DBD4D1"/>
      </a:accent1>
      <a:accent2>
        <a:srgbClr val="FFFFFF"/>
      </a:accent2>
      <a:accent3>
        <a:srgbClr val="514138"/>
      </a:accent3>
      <a:accent4>
        <a:srgbClr val="BCB1AE"/>
      </a:accent4>
      <a:accent5>
        <a:srgbClr val="DBD4D1"/>
      </a:accent5>
      <a:accent6>
        <a:srgbClr val="BCB1AE"/>
      </a:accent6>
      <a:hlink>
        <a:srgbClr val="514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5335</TotalTime>
  <Words>600</Words>
  <Application>Microsoft Macintosh PowerPoint</Application>
  <PresentationFormat>On-screen Show (16:9)</PresentationFormat>
  <Paragraphs>135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Inconsolata</vt:lpstr>
      <vt:lpstr>Lato</vt:lpstr>
      <vt:lpstr>Caladea Bold</vt:lpstr>
      <vt:lpstr>Oswald</vt:lpstr>
      <vt:lpstr>Calisto MT</vt:lpstr>
      <vt:lpstr>Arial</vt:lpstr>
      <vt:lpstr>Organic Food Pitch Deck by Slidesgo</vt:lpstr>
      <vt:lpstr>PowerPoint Presentation</vt:lpstr>
      <vt:lpstr>OUR TEAM </vt:lpstr>
      <vt:lpstr>DATASET</vt:lpstr>
      <vt:lpstr>RESEARCH QUESTION </vt:lpstr>
      <vt:lpstr>PowerPoint Presentation</vt:lpstr>
      <vt:lpstr>PowerPoint Presentation</vt:lpstr>
      <vt:lpstr>PowerPoint Presentation</vt:lpstr>
      <vt:lpstr>DATA ENGINEERING </vt:lpstr>
      <vt:lpstr>DATA PIPELINE &amp; ARCHITECTURE </vt:lpstr>
      <vt:lpstr>S3 TO DATABRICKS CONNECTION  </vt:lpstr>
      <vt:lpstr>DATABRICKS TO TABLEAU CONNECTION </vt:lpstr>
      <vt:lpstr>DATABRICKS TO GITHUB CONNECTION </vt:lpstr>
      <vt:lpstr>DATA ANALYTICS </vt:lpstr>
      <vt:lpstr>PowerPoint Presentation</vt:lpstr>
      <vt:lpstr>PowerPoint Presentation</vt:lpstr>
      <vt:lpstr>PowerPoint Presentation</vt:lpstr>
      <vt:lpstr>DATA MINING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Deciphering Agricultural Trends: A Big Data Analysis of Vegetable and Bean Availability, Imports, and Storage Efficiency</dc:title>
  <cp:lastModifiedBy>Mayuri Ambadas Jadhav</cp:lastModifiedBy>
  <cp:revision>85</cp:revision>
  <dcterms:modified xsi:type="dcterms:W3CDTF">2024-04-18T02:26:57Z</dcterms:modified>
</cp:coreProperties>
</file>